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4"/>
  </p:sldMasterIdLst>
  <p:notesMasterIdLst>
    <p:notesMasterId r:id="rId33"/>
  </p:notesMasterIdLst>
  <p:sldIdLst>
    <p:sldId id="256" r:id="rId5"/>
    <p:sldId id="270" r:id="rId6"/>
    <p:sldId id="331" r:id="rId7"/>
    <p:sldId id="303" r:id="rId8"/>
    <p:sldId id="329" r:id="rId9"/>
    <p:sldId id="259" r:id="rId10"/>
    <p:sldId id="286" r:id="rId11"/>
    <p:sldId id="330" r:id="rId12"/>
    <p:sldId id="287" r:id="rId13"/>
    <p:sldId id="288" r:id="rId14"/>
    <p:sldId id="265" r:id="rId15"/>
    <p:sldId id="291" r:id="rId16"/>
    <p:sldId id="262" r:id="rId17"/>
    <p:sldId id="294" r:id="rId18"/>
    <p:sldId id="295" r:id="rId19"/>
    <p:sldId id="300" r:id="rId20"/>
    <p:sldId id="299" r:id="rId21"/>
    <p:sldId id="301" r:id="rId22"/>
    <p:sldId id="302" r:id="rId23"/>
    <p:sldId id="304" r:id="rId24"/>
    <p:sldId id="309" r:id="rId25"/>
    <p:sldId id="316" r:id="rId26"/>
    <p:sldId id="318" r:id="rId27"/>
    <p:sldId id="319" r:id="rId28"/>
    <p:sldId id="320" r:id="rId29"/>
    <p:sldId id="321" r:id="rId30"/>
    <p:sldId id="332" r:id="rId31"/>
    <p:sldId id="280" r:id="rId32"/>
  </p:sldIdLst>
  <p:sldSz cx="9144000" cy="5143500" type="screen16x9"/>
  <p:notesSz cx="6858000" cy="9144000"/>
  <p:embeddedFontLst>
    <p:embeddedFont>
      <p:font typeface="Titillium Web" panose="00000500000000000000" pitchFamily="2" charset="0"/>
      <p:regular r:id="rId34"/>
      <p:bold r:id="rId35"/>
      <p:italic r:id="rId36"/>
      <p:boldItalic r:id="rId37"/>
    </p:embeddedFont>
    <p:embeddedFont>
      <p:font typeface="Wingdings 2" panose="05020102010507070707" pitchFamily="18" charset="2"/>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A34142"/>
    <a:srgbClr val="BD4D4D"/>
    <a:srgbClr val="FD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01D44-C771-2A29-D24F-890DF83AB122}" v="77" dt="2022-06-08T21:37:10.540"/>
  </p1510:revLst>
</p1510:revInfo>
</file>

<file path=ppt/tableStyles.xml><?xml version="1.0" encoding="utf-8"?>
<a:tblStyleLst xmlns:a="http://schemas.openxmlformats.org/drawingml/2006/main" def="{EDEB8AAE-E587-4CC1-A4E6-8F1029191360}">
  <a:tblStyle styleId="{EDEB8AAE-E587-4CC1-A4E6-8F1029191360}"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92"/>
    <p:restoredTop sz="99269" autoAdjust="0"/>
  </p:normalViewPr>
  <p:slideViewPr>
    <p:cSldViewPr snapToGrid="0" snapToObjects="1">
      <p:cViewPr varScale="1">
        <p:scale>
          <a:sx n="98" d="100"/>
          <a:sy n="98" d="100"/>
        </p:scale>
        <p:origin x="120"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ENTE REGIONAL VENTAS 1" userId="S::gerenteregionalventas1@nefromedicas.com::32f605bc-dd13-49a3-a91a-4033fef06e2f" providerId="AD" clId="Web-{E6F01D44-C771-2A29-D24F-890DF83AB122}"/>
    <pc:docChg chg="modSld">
      <pc:chgData name="GERENTE REGIONAL VENTAS 1" userId="S::gerenteregionalventas1@nefromedicas.com::32f605bc-dd13-49a3-a91a-4033fef06e2f" providerId="AD" clId="Web-{E6F01D44-C771-2A29-D24F-890DF83AB122}" dt="2022-06-08T21:37:10.540" v="76" actId="20577"/>
      <pc:docMkLst>
        <pc:docMk/>
      </pc:docMkLst>
      <pc:sldChg chg="modSp">
        <pc:chgData name="GERENTE REGIONAL VENTAS 1" userId="S::gerenteregionalventas1@nefromedicas.com::32f605bc-dd13-49a3-a91a-4033fef06e2f" providerId="AD" clId="Web-{E6F01D44-C771-2A29-D24F-890DF83AB122}" dt="2022-06-08T21:37:10.540" v="76" actId="20577"/>
        <pc:sldMkLst>
          <pc:docMk/>
          <pc:sldMk cId="1917331689" sldId="303"/>
        </pc:sldMkLst>
        <pc:spChg chg="mod">
          <ac:chgData name="GERENTE REGIONAL VENTAS 1" userId="S::gerenteregionalventas1@nefromedicas.com::32f605bc-dd13-49a3-a91a-4033fef06e2f" providerId="AD" clId="Web-{E6F01D44-C771-2A29-D24F-890DF83AB122}" dt="2022-06-08T21:37:10.540" v="76" actId="20577"/>
          <ac:spMkLst>
            <pc:docMk/>
            <pc:sldMk cId="1917331689" sldId="303"/>
            <ac:spMk id="10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121703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6935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76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2191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010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9233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644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5704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1441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8959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78129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26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0394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3698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80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0007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7116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6665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53655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763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810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6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38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6569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3343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7765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5787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3745800"/>
          </a:xfrm>
          <a:prstGeom prst="rect">
            <a:avLst/>
          </a:prstGeom>
          <a:solidFill>
            <a:srgbClr val="FF0040">
              <a:alpha val="8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9000" y="1920450"/>
            <a:ext cx="54300" cy="1191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 name="Google Shape;12;p2"/>
          <p:cNvSpPr txBox="1">
            <a:spLocks noGrp="1"/>
          </p:cNvSpPr>
          <p:nvPr>
            <p:ph type="ctrTitle"/>
          </p:nvPr>
        </p:nvSpPr>
        <p:spPr>
          <a:xfrm>
            <a:off x="685800" y="1915625"/>
            <a:ext cx="5412300" cy="11598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800"/>
              <a:buNone/>
              <a:defRPr sz="4800">
                <a:solidFill>
                  <a:srgbClr val="FFFFFF"/>
                </a:solidFill>
              </a:defRPr>
            </a:lvl1pPr>
            <a:lvl2pPr lvl="1">
              <a:spcBef>
                <a:spcPts val="0"/>
              </a:spcBef>
              <a:spcAft>
                <a:spcPts val="0"/>
              </a:spcAft>
              <a:buClr>
                <a:srgbClr val="FFFFFF"/>
              </a:buClr>
              <a:buSzPts val="4800"/>
              <a:buNone/>
              <a:defRPr sz="4800">
                <a:solidFill>
                  <a:srgbClr val="FFFFFF"/>
                </a:solidFill>
              </a:defRPr>
            </a:lvl2pPr>
            <a:lvl3pPr lvl="2">
              <a:spcBef>
                <a:spcPts val="0"/>
              </a:spcBef>
              <a:spcAft>
                <a:spcPts val="0"/>
              </a:spcAft>
              <a:buClr>
                <a:srgbClr val="FFFFFF"/>
              </a:buClr>
              <a:buSzPts val="4800"/>
              <a:buNone/>
              <a:defRPr sz="4800">
                <a:solidFill>
                  <a:srgbClr val="FFFFFF"/>
                </a:solidFill>
              </a:defRPr>
            </a:lvl3pPr>
            <a:lvl4pPr lvl="3">
              <a:spcBef>
                <a:spcPts val="0"/>
              </a:spcBef>
              <a:spcAft>
                <a:spcPts val="0"/>
              </a:spcAft>
              <a:buClr>
                <a:srgbClr val="FFFFFF"/>
              </a:buClr>
              <a:buSzPts val="4800"/>
              <a:buNone/>
              <a:defRPr sz="4800">
                <a:solidFill>
                  <a:srgbClr val="FFFFFF"/>
                </a:solidFill>
              </a:defRPr>
            </a:lvl4pPr>
            <a:lvl5pPr lvl="4">
              <a:spcBef>
                <a:spcPts val="0"/>
              </a:spcBef>
              <a:spcAft>
                <a:spcPts val="0"/>
              </a:spcAft>
              <a:buClr>
                <a:srgbClr val="FFFFFF"/>
              </a:buClr>
              <a:buSzPts val="4800"/>
              <a:buNone/>
              <a:defRPr sz="4800">
                <a:solidFill>
                  <a:srgbClr val="FFFFFF"/>
                </a:solidFill>
              </a:defRPr>
            </a:lvl5pPr>
            <a:lvl6pPr lvl="5">
              <a:spcBef>
                <a:spcPts val="0"/>
              </a:spcBef>
              <a:spcAft>
                <a:spcPts val="0"/>
              </a:spcAft>
              <a:buClr>
                <a:srgbClr val="FFFFFF"/>
              </a:buClr>
              <a:buSzPts val="4800"/>
              <a:buNone/>
              <a:defRPr sz="4800">
                <a:solidFill>
                  <a:srgbClr val="FFFFFF"/>
                </a:solidFill>
              </a:defRPr>
            </a:lvl6pPr>
            <a:lvl7pPr lvl="6">
              <a:spcBef>
                <a:spcPts val="0"/>
              </a:spcBef>
              <a:spcAft>
                <a:spcPts val="0"/>
              </a:spcAft>
              <a:buClr>
                <a:srgbClr val="FFFFFF"/>
              </a:buClr>
              <a:buSzPts val="4800"/>
              <a:buNone/>
              <a:defRPr sz="4800">
                <a:solidFill>
                  <a:srgbClr val="FFFFFF"/>
                </a:solidFill>
              </a:defRPr>
            </a:lvl7pPr>
            <a:lvl8pPr lvl="7">
              <a:spcBef>
                <a:spcPts val="0"/>
              </a:spcBef>
              <a:spcAft>
                <a:spcPts val="0"/>
              </a:spcAft>
              <a:buClr>
                <a:srgbClr val="FFFFFF"/>
              </a:buClr>
              <a:buSzPts val="4800"/>
              <a:buNone/>
              <a:defRPr sz="4800">
                <a:solidFill>
                  <a:srgbClr val="FFFFFF"/>
                </a:solidFill>
              </a:defRPr>
            </a:lvl8pPr>
            <a:lvl9pPr lvl="8">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a:off x="0" y="0"/>
            <a:ext cx="9144000" cy="37458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79000" y="1722000"/>
            <a:ext cx="54300" cy="136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6" name="Google Shape;16;p3"/>
          <p:cNvSpPr txBox="1">
            <a:spLocks noGrp="1"/>
          </p:cNvSpPr>
          <p:nvPr>
            <p:ph type="ctrTitle"/>
          </p:nvPr>
        </p:nvSpPr>
        <p:spPr>
          <a:xfrm>
            <a:off x="826350" y="1519225"/>
            <a:ext cx="4638300" cy="1159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17" name="Google Shape;17;p3"/>
          <p:cNvSpPr txBox="1">
            <a:spLocks noGrp="1"/>
          </p:cNvSpPr>
          <p:nvPr>
            <p:ph type="subTitle" idx="1"/>
          </p:nvPr>
        </p:nvSpPr>
        <p:spPr>
          <a:xfrm>
            <a:off x="826350" y="2763850"/>
            <a:ext cx="7632000" cy="7848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800"/>
              <a:buNone/>
              <a:defRPr>
                <a:solidFill>
                  <a:srgbClr val="000000"/>
                </a:solidFill>
              </a:defRPr>
            </a:lvl1pPr>
            <a:lvl2pPr lvl="1" rtl="0">
              <a:spcBef>
                <a:spcPts val="0"/>
              </a:spcBef>
              <a:spcAft>
                <a:spcPts val="0"/>
              </a:spcAft>
              <a:buClr>
                <a:srgbClr val="000000"/>
              </a:buClr>
              <a:buSzPts val="3000"/>
              <a:buNone/>
              <a:defRPr sz="3000">
                <a:solidFill>
                  <a:srgbClr val="000000"/>
                </a:solidFill>
              </a:defRPr>
            </a:lvl2pPr>
            <a:lvl3pPr lvl="2" rtl="0">
              <a:spcBef>
                <a:spcPts val="0"/>
              </a:spcBef>
              <a:spcAft>
                <a:spcPts val="0"/>
              </a:spcAft>
              <a:buClr>
                <a:srgbClr val="000000"/>
              </a:buClr>
              <a:buSzPts val="3000"/>
              <a:buNone/>
              <a:defRPr sz="3000">
                <a:solidFill>
                  <a:srgbClr val="000000"/>
                </a:solidFill>
              </a:defRPr>
            </a:lvl3pPr>
            <a:lvl4pPr lvl="3" rtl="0">
              <a:spcBef>
                <a:spcPts val="0"/>
              </a:spcBef>
              <a:spcAft>
                <a:spcPts val="0"/>
              </a:spcAft>
              <a:buClr>
                <a:srgbClr val="000000"/>
              </a:buClr>
              <a:buSzPts val="3000"/>
              <a:buNone/>
              <a:defRPr sz="3000">
                <a:solidFill>
                  <a:srgbClr val="000000"/>
                </a:solidFill>
              </a:defRPr>
            </a:lvl4pPr>
            <a:lvl5pPr lvl="4" rtl="0">
              <a:spcBef>
                <a:spcPts val="0"/>
              </a:spcBef>
              <a:spcAft>
                <a:spcPts val="0"/>
              </a:spcAft>
              <a:buClr>
                <a:srgbClr val="000000"/>
              </a:buClr>
              <a:buSzPts val="3000"/>
              <a:buNone/>
              <a:defRPr sz="3000">
                <a:solidFill>
                  <a:srgbClr val="000000"/>
                </a:solidFill>
              </a:defRPr>
            </a:lvl5pPr>
            <a:lvl6pPr lvl="5" rtl="0">
              <a:spcBef>
                <a:spcPts val="0"/>
              </a:spcBef>
              <a:spcAft>
                <a:spcPts val="0"/>
              </a:spcAft>
              <a:buClr>
                <a:srgbClr val="000000"/>
              </a:buClr>
              <a:buSzPts val="3000"/>
              <a:buNone/>
              <a:defRPr sz="3000">
                <a:solidFill>
                  <a:srgbClr val="000000"/>
                </a:solidFill>
              </a:defRPr>
            </a:lvl6pPr>
            <a:lvl7pPr lvl="6" rtl="0">
              <a:spcBef>
                <a:spcPts val="0"/>
              </a:spcBef>
              <a:spcAft>
                <a:spcPts val="0"/>
              </a:spcAft>
              <a:buClr>
                <a:srgbClr val="000000"/>
              </a:buClr>
              <a:buSzPts val="3000"/>
              <a:buNone/>
              <a:defRPr sz="3000">
                <a:solidFill>
                  <a:srgbClr val="000000"/>
                </a:solidFill>
              </a:defRPr>
            </a:lvl7pPr>
            <a:lvl8pPr lvl="7" rtl="0">
              <a:spcBef>
                <a:spcPts val="0"/>
              </a:spcBef>
              <a:spcAft>
                <a:spcPts val="0"/>
              </a:spcAft>
              <a:buClr>
                <a:srgbClr val="000000"/>
              </a:buClr>
              <a:buSzPts val="3000"/>
              <a:buNone/>
              <a:defRPr sz="3000">
                <a:solidFill>
                  <a:srgbClr val="000000"/>
                </a:solidFill>
              </a:defRPr>
            </a:lvl8pPr>
            <a:lvl9pPr lvl="8" rtl="0">
              <a:spcBef>
                <a:spcPts val="0"/>
              </a:spcBef>
              <a:spcAft>
                <a:spcPts val="0"/>
              </a:spcAft>
              <a:buClr>
                <a:srgbClr val="000000"/>
              </a:buClr>
              <a:buSzPts val="3000"/>
              <a:buNone/>
              <a:defRPr sz="3000">
                <a:solidFill>
                  <a:srgbClr val="000000"/>
                </a:solidFill>
              </a:defRPr>
            </a:lvl9pPr>
          </a:lstStyle>
          <a:p>
            <a:endParaRPr/>
          </a:p>
        </p:txBody>
      </p:sp>
      <p:sp>
        <p:nvSpPr>
          <p:cNvPr id="18" name="Google Shape;18;p3"/>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Google Shape;20;p4"/>
          <p:cNvSpPr/>
          <p:nvPr/>
        </p:nvSpPr>
        <p:spPr>
          <a:xfrm>
            <a:off x="0" y="-9750"/>
            <a:ext cx="7726800" cy="51630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body" idx="1"/>
          </p:nvPr>
        </p:nvSpPr>
        <p:spPr>
          <a:xfrm>
            <a:off x="1261050" y="1058150"/>
            <a:ext cx="5404500" cy="2744400"/>
          </a:xfrm>
          <a:prstGeom prst="rect">
            <a:avLst/>
          </a:prstGeom>
        </p:spPr>
        <p:txBody>
          <a:bodyPr spcFirstLastPara="1" wrap="square" lIns="91425" tIns="91425" rIns="91425" bIns="91425" anchor="t" anchorCtr="0"/>
          <a:lstStyle>
            <a:lvl1pPr marL="457200" lvl="0" indent="-419100" rtl="0">
              <a:spcBef>
                <a:spcPts val="600"/>
              </a:spcBef>
              <a:spcAft>
                <a:spcPts val="0"/>
              </a:spcAft>
              <a:buClr>
                <a:srgbClr val="FFFFFF"/>
              </a:buClr>
              <a:buSzPts val="3000"/>
              <a:buChar char="▪"/>
              <a:defRPr sz="3000" i="1">
                <a:solidFill>
                  <a:srgbClr val="FFFFFF"/>
                </a:solidFill>
              </a:defRPr>
            </a:lvl1pPr>
            <a:lvl2pPr marL="914400" lvl="1" indent="-419100" rtl="0">
              <a:spcBef>
                <a:spcPts val="0"/>
              </a:spcBef>
              <a:spcAft>
                <a:spcPts val="0"/>
              </a:spcAft>
              <a:buClr>
                <a:srgbClr val="FFFFFF"/>
              </a:buClr>
              <a:buSzPts val="3000"/>
              <a:buChar char="▫"/>
              <a:defRPr sz="3000" i="1">
                <a:solidFill>
                  <a:srgbClr val="FFFFFF"/>
                </a:solidFill>
              </a:defRPr>
            </a:lvl2pPr>
            <a:lvl3pPr marL="1371600" lvl="2" indent="-419100" rtl="0">
              <a:spcBef>
                <a:spcPts val="0"/>
              </a:spcBef>
              <a:spcAft>
                <a:spcPts val="0"/>
              </a:spcAft>
              <a:buClr>
                <a:srgbClr val="FFFFFF"/>
              </a:buClr>
              <a:buSzPts val="3000"/>
              <a:buChar char="▸"/>
              <a:defRPr sz="3000" i="1">
                <a:solidFill>
                  <a:srgbClr val="FFFFFF"/>
                </a:solidFill>
              </a:defRPr>
            </a:lvl3pPr>
            <a:lvl4pPr marL="1828800" lvl="3" indent="-419100" rtl="0">
              <a:spcBef>
                <a:spcPts val="0"/>
              </a:spcBef>
              <a:spcAft>
                <a:spcPts val="0"/>
              </a:spcAft>
              <a:buClr>
                <a:srgbClr val="FFFFFF"/>
              </a:buClr>
              <a:buSzPts val="3000"/>
              <a:buChar char="▹"/>
              <a:defRPr sz="3000" i="1">
                <a:solidFill>
                  <a:srgbClr val="FFFFFF"/>
                </a:solidFill>
              </a:defRPr>
            </a:lvl4pPr>
            <a:lvl5pPr marL="2286000" lvl="4" indent="-419100" rtl="0">
              <a:spcBef>
                <a:spcPts val="0"/>
              </a:spcBef>
              <a:spcAft>
                <a:spcPts val="0"/>
              </a:spcAft>
              <a:buClr>
                <a:srgbClr val="FFFFFF"/>
              </a:buClr>
              <a:buSzPts val="3000"/>
              <a:buChar char="▹"/>
              <a:defRPr sz="3000" i="1">
                <a:solidFill>
                  <a:srgbClr val="FFFFFF"/>
                </a:solidFill>
              </a:defRPr>
            </a:lvl5pPr>
            <a:lvl6pPr marL="2743200" lvl="5" indent="-419100" rtl="0">
              <a:spcBef>
                <a:spcPts val="0"/>
              </a:spcBef>
              <a:spcAft>
                <a:spcPts val="0"/>
              </a:spcAft>
              <a:buClr>
                <a:srgbClr val="FFFFFF"/>
              </a:buClr>
              <a:buSzPts val="3000"/>
              <a:buChar char="▹"/>
              <a:defRPr sz="3000" i="1">
                <a:solidFill>
                  <a:srgbClr val="FFFFFF"/>
                </a:solidFill>
              </a:defRPr>
            </a:lvl6pPr>
            <a:lvl7pPr marL="3200400" lvl="6" indent="-419100" rtl="0">
              <a:spcBef>
                <a:spcPts val="0"/>
              </a:spcBef>
              <a:spcAft>
                <a:spcPts val="0"/>
              </a:spcAft>
              <a:buClr>
                <a:srgbClr val="FFFFFF"/>
              </a:buClr>
              <a:buSzPts val="3000"/>
              <a:buChar char="▹"/>
              <a:defRPr sz="3000" i="1">
                <a:solidFill>
                  <a:srgbClr val="FFFFFF"/>
                </a:solidFill>
              </a:defRPr>
            </a:lvl7pPr>
            <a:lvl8pPr marL="3657600" lvl="7" indent="-419100" rtl="0">
              <a:spcBef>
                <a:spcPts val="0"/>
              </a:spcBef>
              <a:spcAft>
                <a:spcPts val="0"/>
              </a:spcAft>
              <a:buClr>
                <a:srgbClr val="FFFFFF"/>
              </a:buClr>
              <a:buSzPts val="3000"/>
              <a:buChar char="▹"/>
              <a:defRPr sz="3000" i="1">
                <a:solidFill>
                  <a:srgbClr val="FFFFFF"/>
                </a:solidFill>
              </a:defRPr>
            </a:lvl8pPr>
            <a:lvl9pPr marL="4114800" lvl="8" indent="-419100">
              <a:spcBef>
                <a:spcPts val="0"/>
              </a:spcBef>
              <a:spcAft>
                <a:spcPts val="0"/>
              </a:spcAft>
              <a:buClr>
                <a:srgbClr val="FFFFFF"/>
              </a:buClr>
              <a:buSzPts val="3000"/>
              <a:buChar char="▹"/>
              <a:defRPr sz="3000" i="1">
                <a:solidFill>
                  <a:srgbClr val="FFFFFF"/>
                </a:solidFill>
              </a:defRPr>
            </a:lvl9pPr>
          </a:lstStyle>
          <a:p>
            <a:endParaRPr/>
          </a:p>
        </p:txBody>
      </p:sp>
      <p:sp>
        <p:nvSpPr>
          <p:cNvPr id="22" name="Google Shape;22;p4"/>
          <p:cNvSpPr txBox="1"/>
          <p:nvPr/>
        </p:nvSpPr>
        <p:spPr>
          <a:xfrm>
            <a:off x="439873" y="742344"/>
            <a:ext cx="1957200" cy="65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600" b="1">
                <a:solidFill>
                  <a:srgbClr val="FFFFFF"/>
                </a:solidFill>
              </a:rPr>
              <a:t>“</a:t>
            </a:r>
            <a:endParaRPr sz="9600" b="1">
              <a:solidFill>
                <a:srgbClr val="FFFFFF"/>
              </a:solidFill>
            </a:endParaRPr>
          </a:p>
        </p:txBody>
      </p:sp>
      <p:sp>
        <p:nvSpPr>
          <p:cNvPr id="23" name="Google Shape;23;p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6" name="Google Shape;26;p5"/>
          <p:cNvSpPr txBox="1">
            <a:spLocks noGrp="1"/>
          </p:cNvSpPr>
          <p:nvPr>
            <p:ph type="body" idx="1"/>
          </p:nvPr>
        </p:nvSpPr>
        <p:spPr>
          <a:xfrm>
            <a:off x="844425" y="1586325"/>
            <a:ext cx="5971500" cy="31485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7" name="Google Shape;27;p5"/>
          <p:cNvSpPr/>
          <p:nvPr/>
        </p:nvSpPr>
        <p:spPr>
          <a:xfrm>
            <a:off x="579000" y="579000"/>
            <a:ext cx="54300" cy="6756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9089700" y="0"/>
            <a:ext cx="54300" cy="51435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47" name="Google Shape;47;p8"/>
          <p:cNvSpPr/>
          <p:nvPr/>
        </p:nvSpPr>
        <p:spPr>
          <a:xfrm>
            <a:off x="579000" y="579000"/>
            <a:ext cx="54300" cy="6756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a:off x="9089700" y="0"/>
            <a:ext cx="54300" cy="51435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half">
  <p:cSld name="TITLE_ONLY_1_1">
    <p:spTree>
      <p:nvGrpSpPr>
        <p:cNvPr id="1" name="Shape 55"/>
        <p:cNvGrpSpPr/>
        <p:nvPr/>
      </p:nvGrpSpPr>
      <p:grpSpPr>
        <a:xfrm>
          <a:off x="0" y="0"/>
          <a:ext cx="0" cy="0"/>
          <a:chOff x="0" y="0"/>
          <a:chExt cx="0" cy="0"/>
        </a:xfrm>
      </p:grpSpPr>
      <p:sp>
        <p:nvSpPr>
          <p:cNvPr id="56" name="Google Shape;56;p10"/>
          <p:cNvSpPr/>
          <p:nvPr/>
        </p:nvSpPr>
        <p:spPr>
          <a:xfrm>
            <a:off x="0" y="0"/>
            <a:ext cx="4578000" cy="51435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0"/>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2600"/>
              <a:buNone/>
              <a:defRPr>
                <a:solidFill>
                  <a:srgbClr val="FFFFFF"/>
                </a:solidFill>
              </a:defRPr>
            </a:lvl1pPr>
            <a:lvl2pPr lvl="1" rtl="0">
              <a:spcBef>
                <a:spcPts val="0"/>
              </a:spcBef>
              <a:spcAft>
                <a:spcPts val="0"/>
              </a:spcAft>
              <a:buClr>
                <a:srgbClr val="FFFFFF"/>
              </a:buClr>
              <a:buSzPts val="2600"/>
              <a:buNone/>
              <a:defRPr>
                <a:solidFill>
                  <a:srgbClr val="FFFFFF"/>
                </a:solidFill>
              </a:defRPr>
            </a:lvl2pPr>
            <a:lvl3pPr lvl="2" rtl="0">
              <a:spcBef>
                <a:spcPts val="0"/>
              </a:spcBef>
              <a:spcAft>
                <a:spcPts val="0"/>
              </a:spcAft>
              <a:buClr>
                <a:srgbClr val="FFFFFF"/>
              </a:buClr>
              <a:buSzPts val="2600"/>
              <a:buNone/>
              <a:defRPr>
                <a:solidFill>
                  <a:srgbClr val="FFFFFF"/>
                </a:solidFill>
              </a:defRPr>
            </a:lvl3pPr>
            <a:lvl4pPr lvl="3" rtl="0">
              <a:spcBef>
                <a:spcPts val="0"/>
              </a:spcBef>
              <a:spcAft>
                <a:spcPts val="0"/>
              </a:spcAft>
              <a:buClr>
                <a:srgbClr val="FFFFFF"/>
              </a:buClr>
              <a:buSzPts val="2600"/>
              <a:buNone/>
              <a:defRPr>
                <a:solidFill>
                  <a:srgbClr val="FFFFFF"/>
                </a:solidFill>
              </a:defRPr>
            </a:lvl4pPr>
            <a:lvl5pPr lvl="4" rtl="0">
              <a:spcBef>
                <a:spcPts val="0"/>
              </a:spcBef>
              <a:spcAft>
                <a:spcPts val="0"/>
              </a:spcAft>
              <a:buClr>
                <a:srgbClr val="FFFFFF"/>
              </a:buClr>
              <a:buSzPts val="2600"/>
              <a:buNone/>
              <a:defRPr>
                <a:solidFill>
                  <a:srgbClr val="FFFFFF"/>
                </a:solidFill>
              </a:defRPr>
            </a:lvl5pPr>
            <a:lvl6pPr lvl="5" rtl="0">
              <a:spcBef>
                <a:spcPts val="0"/>
              </a:spcBef>
              <a:spcAft>
                <a:spcPts val="0"/>
              </a:spcAft>
              <a:buClr>
                <a:srgbClr val="FFFFFF"/>
              </a:buClr>
              <a:buSzPts val="2600"/>
              <a:buNone/>
              <a:defRPr>
                <a:solidFill>
                  <a:srgbClr val="FFFFFF"/>
                </a:solidFill>
              </a:defRPr>
            </a:lvl6pPr>
            <a:lvl7pPr lvl="6" rtl="0">
              <a:spcBef>
                <a:spcPts val="0"/>
              </a:spcBef>
              <a:spcAft>
                <a:spcPts val="0"/>
              </a:spcAft>
              <a:buClr>
                <a:srgbClr val="FFFFFF"/>
              </a:buClr>
              <a:buSzPts val="2600"/>
              <a:buNone/>
              <a:defRPr>
                <a:solidFill>
                  <a:srgbClr val="FFFFFF"/>
                </a:solidFill>
              </a:defRPr>
            </a:lvl7pPr>
            <a:lvl8pPr lvl="7" rtl="0">
              <a:spcBef>
                <a:spcPts val="0"/>
              </a:spcBef>
              <a:spcAft>
                <a:spcPts val="0"/>
              </a:spcAft>
              <a:buClr>
                <a:srgbClr val="FFFFFF"/>
              </a:buClr>
              <a:buSzPts val="2600"/>
              <a:buNone/>
              <a:defRPr>
                <a:solidFill>
                  <a:srgbClr val="FFFFFF"/>
                </a:solidFill>
              </a:defRPr>
            </a:lvl8pPr>
            <a:lvl9pPr lvl="8" rtl="0">
              <a:spcBef>
                <a:spcPts val="0"/>
              </a:spcBef>
              <a:spcAft>
                <a:spcPts val="0"/>
              </a:spcAft>
              <a:buClr>
                <a:srgbClr val="FFFFFF"/>
              </a:buClr>
              <a:buSzPts val="2600"/>
              <a:buNone/>
              <a:defRPr>
                <a:solidFill>
                  <a:srgbClr val="FFFFFF"/>
                </a:solidFill>
              </a:defRPr>
            </a:lvl9pPr>
          </a:lstStyle>
          <a:p>
            <a:endParaRPr/>
          </a:p>
        </p:txBody>
      </p:sp>
      <p:sp>
        <p:nvSpPr>
          <p:cNvPr id="58" name="Google Shape;58;p10"/>
          <p:cNvSpPr/>
          <p:nvPr/>
        </p:nvSpPr>
        <p:spPr>
          <a:xfrm>
            <a:off x="579000" y="579000"/>
            <a:ext cx="54300" cy="6756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10"/>
          <p:cNvSpPr/>
          <p:nvPr/>
        </p:nvSpPr>
        <p:spPr>
          <a:xfrm>
            <a:off x="9089700" y="0"/>
            <a:ext cx="54300" cy="51435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
  <p:cSld name="BLANK_1">
    <p:spTree>
      <p:nvGrpSpPr>
        <p:cNvPr id="1" name="Shape 72"/>
        <p:cNvGrpSpPr/>
        <p:nvPr/>
      </p:nvGrpSpPr>
      <p:grpSpPr>
        <a:xfrm>
          <a:off x="0" y="0"/>
          <a:ext cx="0" cy="0"/>
          <a:chOff x="0" y="0"/>
          <a:chExt cx="0" cy="0"/>
        </a:xfrm>
      </p:grpSpPr>
      <p:sp>
        <p:nvSpPr>
          <p:cNvPr id="73" name="Google Shape;73;p14"/>
          <p:cNvSpPr/>
          <p:nvPr/>
        </p:nvSpPr>
        <p:spPr>
          <a:xfrm>
            <a:off x="0" y="0"/>
            <a:ext cx="9144000" cy="2593500"/>
          </a:xfrm>
          <a:prstGeom prst="rect">
            <a:avLst/>
          </a:prstGeom>
          <a:solidFill>
            <a:srgbClr val="FF0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422500"/>
            <a:ext cx="3226800" cy="857400"/>
          </a:xfrm>
          <a:prstGeom prst="rect">
            <a:avLst/>
          </a:prstGeom>
          <a:noFill/>
          <a:ln>
            <a:noFill/>
          </a:ln>
        </p:spPr>
        <p:txBody>
          <a:bodyPr spcFirstLastPara="1" wrap="square" lIns="91425" tIns="91425" rIns="91425" bIns="91425" anchor="t" anchorCtr="0"/>
          <a:lstStyle>
            <a:lvl1pPr lvl="0">
              <a:spcBef>
                <a:spcPts val="0"/>
              </a:spcBef>
              <a:spcAft>
                <a:spcPts val="0"/>
              </a:spcAft>
              <a:buSzPts val="2600"/>
              <a:buFont typeface="Titillium Web"/>
              <a:buNone/>
              <a:defRPr sz="2600" b="1">
                <a:latin typeface="Titillium Web"/>
                <a:ea typeface="Titillium Web"/>
                <a:cs typeface="Titillium Web"/>
                <a:sym typeface="Titillium Web"/>
              </a:defRPr>
            </a:lvl1pPr>
            <a:lvl2pPr lvl="1">
              <a:spcBef>
                <a:spcPts val="0"/>
              </a:spcBef>
              <a:spcAft>
                <a:spcPts val="0"/>
              </a:spcAft>
              <a:buSzPts val="2600"/>
              <a:buFont typeface="Titillium Web"/>
              <a:buNone/>
              <a:defRPr sz="2600" b="1">
                <a:latin typeface="Titillium Web"/>
                <a:ea typeface="Titillium Web"/>
                <a:cs typeface="Titillium Web"/>
                <a:sym typeface="Titillium Web"/>
              </a:defRPr>
            </a:lvl2pPr>
            <a:lvl3pPr lvl="2">
              <a:spcBef>
                <a:spcPts val="0"/>
              </a:spcBef>
              <a:spcAft>
                <a:spcPts val="0"/>
              </a:spcAft>
              <a:buSzPts val="2600"/>
              <a:buFont typeface="Titillium Web"/>
              <a:buNone/>
              <a:defRPr sz="2600" b="1">
                <a:latin typeface="Titillium Web"/>
                <a:ea typeface="Titillium Web"/>
                <a:cs typeface="Titillium Web"/>
                <a:sym typeface="Titillium Web"/>
              </a:defRPr>
            </a:lvl3pPr>
            <a:lvl4pPr lvl="3">
              <a:spcBef>
                <a:spcPts val="0"/>
              </a:spcBef>
              <a:spcAft>
                <a:spcPts val="0"/>
              </a:spcAft>
              <a:buSzPts val="2600"/>
              <a:buFont typeface="Titillium Web"/>
              <a:buNone/>
              <a:defRPr sz="2600" b="1">
                <a:latin typeface="Titillium Web"/>
                <a:ea typeface="Titillium Web"/>
                <a:cs typeface="Titillium Web"/>
                <a:sym typeface="Titillium Web"/>
              </a:defRPr>
            </a:lvl4pPr>
            <a:lvl5pPr lvl="4">
              <a:spcBef>
                <a:spcPts val="0"/>
              </a:spcBef>
              <a:spcAft>
                <a:spcPts val="0"/>
              </a:spcAft>
              <a:buSzPts val="2600"/>
              <a:buFont typeface="Titillium Web"/>
              <a:buNone/>
              <a:defRPr sz="2600" b="1">
                <a:latin typeface="Titillium Web"/>
                <a:ea typeface="Titillium Web"/>
                <a:cs typeface="Titillium Web"/>
                <a:sym typeface="Titillium Web"/>
              </a:defRPr>
            </a:lvl5pPr>
            <a:lvl6pPr lvl="5">
              <a:spcBef>
                <a:spcPts val="0"/>
              </a:spcBef>
              <a:spcAft>
                <a:spcPts val="0"/>
              </a:spcAft>
              <a:buSzPts val="2600"/>
              <a:buFont typeface="Titillium Web"/>
              <a:buNone/>
              <a:defRPr sz="2600" b="1">
                <a:latin typeface="Titillium Web"/>
                <a:ea typeface="Titillium Web"/>
                <a:cs typeface="Titillium Web"/>
                <a:sym typeface="Titillium Web"/>
              </a:defRPr>
            </a:lvl6pPr>
            <a:lvl7pPr lvl="6">
              <a:spcBef>
                <a:spcPts val="0"/>
              </a:spcBef>
              <a:spcAft>
                <a:spcPts val="0"/>
              </a:spcAft>
              <a:buSzPts val="2600"/>
              <a:buFont typeface="Titillium Web"/>
              <a:buNone/>
              <a:defRPr sz="2600" b="1">
                <a:latin typeface="Titillium Web"/>
                <a:ea typeface="Titillium Web"/>
                <a:cs typeface="Titillium Web"/>
                <a:sym typeface="Titillium Web"/>
              </a:defRPr>
            </a:lvl7pPr>
            <a:lvl8pPr lvl="7">
              <a:spcBef>
                <a:spcPts val="0"/>
              </a:spcBef>
              <a:spcAft>
                <a:spcPts val="0"/>
              </a:spcAft>
              <a:buSzPts val="2600"/>
              <a:buFont typeface="Titillium Web"/>
              <a:buNone/>
              <a:defRPr sz="2600" b="1">
                <a:latin typeface="Titillium Web"/>
                <a:ea typeface="Titillium Web"/>
                <a:cs typeface="Titillium Web"/>
                <a:sym typeface="Titillium Web"/>
              </a:defRPr>
            </a:lvl8pPr>
            <a:lvl9pPr lvl="8">
              <a:spcBef>
                <a:spcPts val="0"/>
              </a:spcBef>
              <a:spcAft>
                <a:spcPts val="0"/>
              </a:spcAft>
              <a:buSzPts val="2600"/>
              <a:buFont typeface="Titillium Web"/>
              <a:buNone/>
              <a:defRPr sz="2600" b="1">
                <a:latin typeface="Titillium Web"/>
                <a:ea typeface="Titillium Web"/>
                <a:cs typeface="Titillium Web"/>
                <a:sym typeface="Titillium Web"/>
              </a:defRPr>
            </a:lvl9pPr>
          </a:lstStyle>
          <a:p>
            <a:endParaRPr/>
          </a:p>
        </p:txBody>
      </p:sp>
      <p:sp>
        <p:nvSpPr>
          <p:cNvPr id="7" name="Google Shape;7;p1"/>
          <p:cNvSpPr txBox="1">
            <a:spLocks noGrp="1"/>
          </p:cNvSpPr>
          <p:nvPr>
            <p:ph type="body" idx="1"/>
          </p:nvPr>
        </p:nvSpPr>
        <p:spPr>
          <a:xfrm>
            <a:off x="723798" y="1586325"/>
            <a:ext cx="6092100" cy="31485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1pPr>
            <a:lvl2pPr marL="914400" lvl="1"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2pPr>
            <a:lvl3pPr marL="1371600" lvl="2"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3pPr>
            <a:lvl4pPr marL="1828800" lvl="3"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4pPr>
            <a:lvl5pPr marL="2286000" lvl="4"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5pPr>
            <a:lvl6pPr marL="2743200" lvl="5"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6pPr>
            <a:lvl7pPr marL="3200400" lvl="6"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7pPr>
            <a:lvl8pPr marL="3657600" lvl="7"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8pPr>
            <a:lvl9pPr marL="4114800" lvl="8" indent="-342900">
              <a:spcBef>
                <a:spcPts val="0"/>
              </a:spcBef>
              <a:spcAft>
                <a:spcPts val="0"/>
              </a:spcAft>
              <a:buClr>
                <a:srgbClr val="FF004E"/>
              </a:buClr>
              <a:buSzPts val="1800"/>
              <a:buFont typeface="Titillium Web"/>
              <a:buChar char="▹"/>
              <a:defRPr sz="1800">
                <a:solidFill>
                  <a:schemeClr val="dk1"/>
                </a:solidFill>
                <a:latin typeface="Titillium Web"/>
                <a:ea typeface="Titillium Web"/>
                <a:cs typeface="Titillium Web"/>
                <a:sym typeface="Titillium Web"/>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91425" tIns="91425" rIns="91425" bIns="91425" anchor="t" anchorCtr="0">
            <a:noAutofit/>
          </a:bodyPr>
          <a:lstStyle>
            <a:lvl1pPr lvl="0" algn="r">
              <a:buNone/>
              <a:defRPr sz="1200" b="1">
                <a:solidFill>
                  <a:srgbClr val="FF004E"/>
                </a:solidFill>
                <a:latin typeface="Titillium Web"/>
                <a:ea typeface="Titillium Web"/>
                <a:cs typeface="Titillium Web"/>
                <a:sym typeface="Titillium Web"/>
              </a:defRPr>
            </a:lvl1pPr>
            <a:lvl2pPr lvl="1" algn="r">
              <a:buNone/>
              <a:defRPr sz="1200" b="1">
                <a:solidFill>
                  <a:srgbClr val="FF004E"/>
                </a:solidFill>
                <a:latin typeface="Titillium Web"/>
                <a:ea typeface="Titillium Web"/>
                <a:cs typeface="Titillium Web"/>
                <a:sym typeface="Titillium Web"/>
              </a:defRPr>
            </a:lvl2pPr>
            <a:lvl3pPr lvl="2" algn="r">
              <a:buNone/>
              <a:defRPr sz="1200" b="1">
                <a:solidFill>
                  <a:srgbClr val="FF004E"/>
                </a:solidFill>
                <a:latin typeface="Titillium Web"/>
                <a:ea typeface="Titillium Web"/>
                <a:cs typeface="Titillium Web"/>
                <a:sym typeface="Titillium Web"/>
              </a:defRPr>
            </a:lvl3pPr>
            <a:lvl4pPr lvl="3" algn="r">
              <a:buNone/>
              <a:defRPr sz="1200" b="1">
                <a:solidFill>
                  <a:srgbClr val="FF004E"/>
                </a:solidFill>
                <a:latin typeface="Titillium Web"/>
                <a:ea typeface="Titillium Web"/>
                <a:cs typeface="Titillium Web"/>
                <a:sym typeface="Titillium Web"/>
              </a:defRPr>
            </a:lvl4pPr>
            <a:lvl5pPr lvl="4" algn="r">
              <a:buNone/>
              <a:defRPr sz="1200" b="1">
                <a:solidFill>
                  <a:srgbClr val="FF004E"/>
                </a:solidFill>
                <a:latin typeface="Titillium Web"/>
                <a:ea typeface="Titillium Web"/>
                <a:cs typeface="Titillium Web"/>
                <a:sym typeface="Titillium Web"/>
              </a:defRPr>
            </a:lvl5pPr>
            <a:lvl6pPr lvl="5" algn="r">
              <a:buNone/>
              <a:defRPr sz="1200" b="1">
                <a:solidFill>
                  <a:srgbClr val="FF004E"/>
                </a:solidFill>
                <a:latin typeface="Titillium Web"/>
                <a:ea typeface="Titillium Web"/>
                <a:cs typeface="Titillium Web"/>
                <a:sym typeface="Titillium Web"/>
              </a:defRPr>
            </a:lvl6pPr>
            <a:lvl7pPr lvl="6" algn="r">
              <a:buNone/>
              <a:defRPr sz="1200" b="1">
                <a:solidFill>
                  <a:srgbClr val="FF004E"/>
                </a:solidFill>
                <a:latin typeface="Titillium Web"/>
                <a:ea typeface="Titillium Web"/>
                <a:cs typeface="Titillium Web"/>
                <a:sym typeface="Titillium Web"/>
              </a:defRPr>
            </a:lvl7pPr>
            <a:lvl8pPr lvl="7" algn="r">
              <a:buNone/>
              <a:defRPr sz="1200" b="1">
                <a:solidFill>
                  <a:srgbClr val="FF004E"/>
                </a:solidFill>
                <a:latin typeface="Titillium Web"/>
                <a:ea typeface="Titillium Web"/>
                <a:cs typeface="Titillium Web"/>
                <a:sym typeface="Titillium Web"/>
              </a:defRPr>
            </a:lvl8pPr>
            <a:lvl9pPr lvl="8" algn="r">
              <a:buNone/>
              <a:defRPr sz="1200" b="1">
                <a:solidFill>
                  <a:srgbClr val="FF004E"/>
                </a:solidFill>
                <a:latin typeface="Titillium Web"/>
                <a:ea typeface="Titillium Web"/>
                <a:cs typeface="Titillium Web"/>
                <a:sym typeface="Titillium Web"/>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6" r:id="rId6"/>
    <p:sldLayoutId id="2147483660"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85800" y="1392394"/>
            <a:ext cx="7280036" cy="225010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ES_tradnl" dirty="0"/>
              <a:t>    AV Neo</a:t>
            </a:r>
            <a:r>
              <a:rPr lang="en" dirty="0"/>
              <a:t> </a:t>
            </a:r>
            <a:br>
              <a:rPr lang="es-ES_tradnl" dirty="0"/>
            </a:br>
            <a:r>
              <a:rPr lang="es-ES_tradnl" dirty="0" err="1"/>
              <a:t>Tecnica</a:t>
            </a:r>
            <a:r>
              <a:rPr lang="es-ES_tradnl" dirty="0"/>
              <a:t> de </a:t>
            </a:r>
            <a:r>
              <a:rPr lang="es-ES_tradnl" dirty="0" err="1"/>
              <a:t>Ozaki</a:t>
            </a:r>
            <a:r>
              <a:rPr lang="en" dirty="0"/>
              <a:t> </a:t>
            </a:r>
            <a:endParaRPr dirty="0"/>
          </a:p>
        </p:txBody>
      </p:sp>
      <p:pic>
        <p:nvPicPr>
          <p:cNvPr id="3" name="Imagen 2"/>
          <p:cNvPicPr/>
          <p:nvPr/>
        </p:nvPicPr>
        <p:blipFill rotWithShape="1">
          <a:blip r:embed="rId4">
            <a:extLst>
              <a:ext uri="{BEBA8EAE-BF5A-486C-A8C5-ECC9F3942E4B}">
                <a14:imgProps xmlns:a14="http://schemas.microsoft.com/office/drawing/2010/main">
                  <a14:imgLayer r:embed="rId5">
                    <a14:imgEffect>
                      <a14:backgroundRemoval t="9211" b="89474" l="3516" r="96094">
                        <a14:foregroundMark x1="37500" y1="63158" x2="37500" y2="63158"/>
                        <a14:foregroundMark x1="50000" y1="50000" x2="50000" y2="50000"/>
                        <a14:foregroundMark x1="57813" y1="50000" x2="57813" y2="50000"/>
                        <a14:foregroundMark x1="72656" y1="64474" x2="72656" y2="64474"/>
                        <a14:foregroundMark x1="84766" y1="63158" x2="84766" y2="63158"/>
                      </a14:backgroundRemoval>
                    </a14:imgEffect>
                  </a14:imgLayer>
                </a14:imgProps>
              </a:ext>
              <a:ext uri="{28A0092B-C50C-407E-A947-70E740481C1C}">
                <a14:useLocalDpi xmlns:a14="http://schemas.microsoft.com/office/drawing/2010/main" val="0"/>
              </a:ext>
            </a:extLst>
          </a:blip>
          <a:srcRect r="73554"/>
          <a:stretch/>
        </p:blipFill>
        <p:spPr bwMode="auto">
          <a:xfrm>
            <a:off x="579960" y="1632718"/>
            <a:ext cx="991551" cy="989381"/>
          </a:xfrm>
          <a:prstGeom prst="rect">
            <a:avLst/>
          </a:prstGeom>
          <a:noFill/>
          <a:ln>
            <a:noFill/>
          </a:ln>
        </p:spPr>
      </p:pic>
      <p:pic>
        <p:nvPicPr>
          <p:cNvPr id="2" name="Imagen 1"/>
          <p:cNvPicPr>
            <a:picLocks noChangeAspect="1"/>
          </p:cNvPicPr>
          <p:nvPr/>
        </p:nvPicPr>
        <p:blipFill>
          <a:blip r:embed="rId6">
            <a:extLst>
              <a:ext uri="{BEBA8EAE-BF5A-486C-A8C5-ECC9F3942E4B}">
                <a14:imgProps xmlns:a14="http://schemas.microsoft.com/office/drawing/2010/main">
                  <a14:imgLayer r:embed="rId7">
                    <a14:imgEffect>
                      <a14:backgroundRemoval t="222" b="100000" l="0" r="100000">
                        <a14:foregroundMark x1="50111" y1="29111" x2="50111" y2="29111"/>
                      </a14:backgroundRemoval>
                    </a14:imgEffect>
                  </a14:imgLayer>
                </a14:imgProps>
              </a:ext>
            </a:extLst>
          </a:blip>
          <a:stretch>
            <a:fillRect/>
          </a:stretch>
        </p:blipFill>
        <p:spPr>
          <a:xfrm flipH="1">
            <a:off x="8143833" y="4184542"/>
            <a:ext cx="802817" cy="802817"/>
          </a:xfrm>
          <a:prstGeom prst="rect">
            <a:avLst/>
          </a:prstGeom>
        </p:spPr>
      </p:pic>
      <p:pic>
        <p:nvPicPr>
          <p:cNvPr id="8" name="Picture 6"/>
          <p:cNvPicPr preferRelativeResize="0">
            <a:picLocks noChangeAspect="1"/>
          </p:cNvPicPr>
          <p:nvPr/>
        </p:nvPicPr>
        <p:blipFill>
          <a:blip r:embed="rId8"/>
          <a:srcRect l="2778" r="6996" b="20755"/>
          <a:stretch>
            <a:fillRect/>
          </a:stretch>
        </p:blipFill>
        <p:spPr bwMode="auto">
          <a:xfrm>
            <a:off x="6177088" y="289851"/>
            <a:ext cx="2558022" cy="1102543"/>
          </a:xfrm>
          <a:prstGeom prst="roundRect">
            <a:avLst>
              <a:gd name="adj" fmla="val 50000"/>
            </a:avLst>
          </a:prstGeom>
          <a:noFill/>
          <a:ln w="9525">
            <a:noFill/>
            <a:miter lim="800000"/>
            <a:headEnd/>
            <a:tailEnd/>
          </a:ln>
          <a:effectLst>
            <a:glow rad="63500">
              <a:schemeClr val="accent4">
                <a:satMod val="175000"/>
                <a:alpha val="40000"/>
              </a:schemeClr>
            </a:glow>
            <a:reflection stA="25000" endPos="75000" dist="12700" dir="5400000" sy="-100000" algn="bl" rotWithShape="0"/>
          </a:effectLst>
        </p:spPr>
      </p:pic>
      <p:sp>
        <p:nvSpPr>
          <p:cNvPr id="9" name="3 Subtítulo"/>
          <p:cNvSpPr txBox="1">
            <a:spLocks/>
          </p:cNvSpPr>
          <p:nvPr/>
        </p:nvSpPr>
        <p:spPr>
          <a:xfrm>
            <a:off x="5965003" y="1372512"/>
            <a:ext cx="3137348" cy="792631"/>
          </a:xfrm>
          <a:prstGeom prst="rect">
            <a:avLst/>
          </a:prstGeom>
          <a:ln>
            <a:miter lim="800000"/>
            <a:headEnd/>
            <a:tailEnd/>
          </a:ln>
          <a:effectLst>
            <a:outerShdw blurRad="76200" dist="38100" dir="2700000">
              <a:schemeClr val="tx1"/>
            </a:outerShdw>
            <a:reflection stA="50000" endPos="75000" dist="12700" dir="5400000" sy="-100000" algn="bl" rotWithShape="0"/>
          </a:effec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gn="r">
              <a:lnSpc>
                <a:spcPct val="90000"/>
              </a:lnSpc>
              <a:buFont typeface="Wingdings 2" pitchFamily="-105" charset="2"/>
              <a:buNone/>
              <a:defRPr/>
            </a:pPr>
            <a:r>
              <a:rPr lang="es-MX" sz="2400" dirty="0">
                <a:solidFill>
                  <a:schemeClr val="bg1"/>
                </a:solidFill>
                <a:latin typeface="Arial" pitchFamily="-105" charset="0"/>
                <a:ea typeface="Arial" pitchFamily="-105" charset="0"/>
                <a:cs typeface="Arial" pitchFamily="-105" charset="0"/>
              </a:rPr>
              <a:t>nefromédicas S.A.S.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ctrTitle"/>
          </p:nvPr>
        </p:nvSpPr>
        <p:spPr>
          <a:xfrm>
            <a:off x="826350" y="1519225"/>
            <a:ext cx="46383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_tradnl" dirty="0"/>
              <a:t>2</a:t>
            </a:r>
            <a:r>
              <a:rPr lang="en" dirty="0"/>
              <a:t>.</a:t>
            </a:r>
            <a:endParaRPr dirty="0"/>
          </a:p>
          <a:p>
            <a:pPr marL="0" lvl="0" indent="0" algn="l" rtl="0">
              <a:spcBef>
                <a:spcPts val="0"/>
              </a:spcBef>
              <a:spcAft>
                <a:spcPts val="0"/>
              </a:spcAft>
              <a:buNone/>
            </a:pPr>
            <a:r>
              <a:rPr lang="es-ES_tradnl" dirty="0"/>
              <a:t>Casos </a:t>
            </a:r>
            <a:r>
              <a:rPr lang="es-ES_tradnl" dirty="0" err="1"/>
              <a:t>Tricuspideos</a:t>
            </a:r>
            <a:endParaRPr dirty="0"/>
          </a:p>
        </p:txBody>
      </p:sp>
      <p:sp>
        <p:nvSpPr>
          <p:cNvPr id="102" name="Google Shape;102;p18"/>
          <p:cNvSpPr txBox="1">
            <a:spLocks noGrp="1"/>
          </p:cNvSpPr>
          <p:nvPr>
            <p:ph type="subTitle" idx="1"/>
          </p:nvPr>
        </p:nvSpPr>
        <p:spPr>
          <a:xfrm>
            <a:off x="867990" y="2670169"/>
            <a:ext cx="76320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_tradnl" sz="2800" b="1" dirty="0"/>
              <a:t>Paso a paso</a:t>
            </a:r>
            <a:endParaRPr sz="2800" b="1" dirty="0"/>
          </a:p>
        </p:txBody>
      </p:sp>
      <p:sp>
        <p:nvSpPr>
          <p:cNvPr id="103" name="Google Shape;103;p1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27763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625814" y="422500"/>
            <a:ext cx="4246130" cy="857400"/>
          </a:xfrm>
          <a:prstGeom prst="rect">
            <a:avLst/>
          </a:prstGeom>
        </p:spPr>
        <p:txBody>
          <a:bodyPr spcFirstLastPara="1" wrap="square" lIns="91425" tIns="91425" rIns="91425" bIns="91425" anchor="t" anchorCtr="0">
            <a:noAutofit/>
          </a:bodyPr>
          <a:lstStyle/>
          <a:p>
            <a:pPr lvl="0"/>
            <a:r>
              <a:rPr lang="es-ES_tradnl" sz="2400" dirty="0"/>
              <a:t>Recolectar al menos</a:t>
            </a:r>
            <a:br>
              <a:rPr lang="es-ES_tradnl" sz="2400" dirty="0"/>
            </a:br>
            <a:r>
              <a:rPr lang="es-ES_tradnl" sz="2400" dirty="0">
                <a:solidFill>
                  <a:srgbClr val="000000"/>
                </a:solidFill>
              </a:rPr>
              <a:t>7cm x 8cm </a:t>
            </a:r>
            <a:r>
              <a:rPr lang="es-ES_tradnl" sz="2400" dirty="0"/>
              <a:t> de pericardio</a:t>
            </a:r>
            <a:endParaRPr sz="2400" dirty="0">
              <a:solidFill>
                <a:srgbClr val="000000"/>
              </a:solidFill>
            </a:endParaRPr>
          </a:p>
        </p:txBody>
      </p:sp>
      <p:sp>
        <p:nvSpPr>
          <p:cNvPr id="154" name="Google Shape;154;p24"/>
          <p:cNvSpPr txBox="1">
            <a:spLocks noGrp="1"/>
          </p:cNvSpPr>
          <p:nvPr>
            <p:ph type="body" idx="4294967295"/>
          </p:nvPr>
        </p:nvSpPr>
        <p:spPr>
          <a:xfrm>
            <a:off x="457200" y="1722625"/>
            <a:ext cx="3503772" cy="3203100"/>
          </a:xfrm>
          <a:prstGeom prst="rect">
            <a:avLst/>
          </a:prstGeom>
        </p:spPr>
        <p:txBody>
          <a:bodyPr spcFirstLastPara="1" wrap="square" lIns="91425" tIns="91425" rIns="91425" bIns="91425" anchor="t" anchorCtr="0">
            <a:noAutofit/>
          </a:bodyPr>
          <a:lstStyle/>
          <a:p>
            <a:pPr marL="0" lvl="0" indent="0">
              <a:buNone/>
            </a:pPr>
            <a:r>
              <a:rPr lang="es-ES_tradnl" dirty="0">
                <a:solidFill>
                  <a:srgbClr val="FFFFFF"/>
                </a:solidFill>
              </a:rPr>
              <a:t>• Antes de recolectar el pericardio, el tejido adiposo se elimina adecuadamente. Se puede usar </a:t>
            </a:r>
            <a:r>
              <a:rPr lang="es-ES_tradnl" dirty="0" err="1">
                <a:solidFill>
                  <a:srgbClr val="FFFFFF"/>
                </a:solidFill>
              </a:rPr>
              <a:t>Harmónic</a:t>
            </a:r>
            <a:r>
              <a:rPr lang="es-ES_tradnl" dirty="0">
                <a:solidFill>
                  <a:srgbClr val="FFFFFF"/>
                </a:solidFill>
              </a:rPr>
              <a:t>.</a:t>
            </a:r>
          </a:p>
          <a:p>
            <a:pPr marL="0" lvl="0" indent="0">
              <a:buNone/>
            </a:pPr>
            <a:endParaRPr lang="es-ES_tradnl" dirty="0">
              <a:solidFill>
                <a:srgbClr val="FFFFFF"/>
              </a:solidFill>
            </a:endParaRPr>
          </a:p>
          <a:p>
            <a:pPr marL="0" lvl="0" indent="0">
              <a:buNone/>
            </a:pPr>
            <a:r>
              <a:rPr lang="es-ES_tradnl" dirty="0">
                <a:solidFill>
                  <a:srgbClr val="FFFFFF"/>
                </a:solidFill>
              </a:rPr>
              <a:t>• Al cortar, se coloca una gasa entre el pericardio y el músculo cardíaco para evitar daños.</a:t>
            </a:r>
            <a:endParaRPr dirty="0">
              <a:solidFill>
                <a:srgbClr val="FFFFFF"/>
              </a:solidFill>
            </a:endParaRPr>
          </a:p>
        </p:txBody>
      </p:sp>
      <p:sp>
        <p:nvSpPr>
          <p:cNvPr id="156" name="Google Shape;156;p2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11</a:t>
            </a:fld>
            <a:endParaRPr>
              <a:solidFill>
                <a:srgbClr val="FFFFFF"/>
              </a:solidFill>
            </a:endParaRPr>
          </a:p>
        </p:txBody>
      </p:sp>
      <p:pic>
        <p:nvPicPr>
          <p:cNvPr id="2" name="Imagen 1" descr="Captura de pantalla 2018-10-09 a la(s) 11.52.34 p. m..png"/>
          <p:cNvPicPr>
            <a:picLocks noChangeAspect="1"/>
          </p:cNvPicPr>
          <p:nvPr/>
        </p:nvPicPr>
        <p:blipFill>
          <a:blip r:embed="rId3">
            <a:extLst>
              <a:ext uri="{BEBA8EAE-BF5A-486C-A8C5-ECC9F3942E4B}">
                <a14:imgProps xmlns:a14="http://schemas.microsoft.com/office/drawing/2010/main">
                  <a14:imgLayer r:embed="rId4">
                    <a14:imgEffect>
                      <a14:saturation sat="270000"/>
                    </a14:imgEffect>
                  </a14:imgLayer>
                </a14:imgProps>
              </a:ext>
              <a:ext uri="{28A0092B-C50C-407E-A947-70E740481C1C}">
                <a14:useLocalDpi xmlns:a14="http://schemas.microsoft.com/office/drawing/2010/main" val="0"/>
              </a:ext>
            </a:extLst>
          </a:blip>
          <a:stretch>
            <a:fillRect/>
          </a:stretch>
        </p:blipFill>
        <p:spPr>
          <a:xfrm>
            <a:off x="5612591" y="0"/>
            <a:ext cx="2582788"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5037208" y="563625"/>
            <a:ext cx="3731355"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_tradnl" dirty="0">
                <a:solidFill>
                  <a:srgbClr val="FF0000"/>
                </a:solidFill>
              </a:rPr>
              <a:t>Fijación del Pericardio</a:t>
            </a:r>
            <a:endParaRPr dirty="0">
              <a:solidFill>
                <a:srgbClr val="000000"/>
              </a:solidFill>
            </a:endParaRPr>
          </a:p>
        </p:txBody>
      </p:sp>
      <p:sp>
        <p:nvSpPr>
          <p:cNvPr id="154" name="Google Shape;154;p24"/>
          <p:cNvSpPr txBox="1">
            <a:spLocks noGrp="1"/>
          </p:cNvSpPr>
          <p:nvPr>
            <p:ph type="body" idx="4294967295"/>
          </p:nvPr>
        </p:nvSpPr>
        <p:spPr>
          <a:xfrm>
            <a:off x="4898300" y="1551264"/>
            <a:ext cx="3971051" cy="3408269"/>
          </a:xfrm>
          <a:prstGeom prst="rect">
            <a:avLst/>
          </a:prstGeom>
        </p:spPr>
        <p:txBody>
          <a:bodyPr spcFirstLastPara="1" wrap="square" lIns="91425" tIns="91425" rIns="91425" bIns="91425" anchor="t" anchorCtr="0">
            <a:noAutofit/>
          </a:bodyPr>
          <a:lstStyle/>
          <a:p>
            <a:pPr marL="0" lvl="0" indent="0">
              <a:buNone/>
            </a:pPr>
            <a:r>
              <a:rPr lang="es-ES_tradnl" dirty="0">
                <a:solidFill>
                  <a:schemeClr val="tx1"/>
                </a:solidFill>
              </a:rPr>
              <a:t>• Fijar a la placa del kit con suturas para evitar que se encoja durante la fijación.</a:t>
            </a:r>
          </a:p>
          <a:p>
            <a:pPr marL="0" lvl="0" indent="0">
              <a:buNone/>
            </a:pPr>
            <a:r>
              <a:rPr lang="es-ES_tradnl" dirty="0">
                <a:solidFill>
                  <a:srgbClr val="FF0000"/>
                </a:solidFill>
              </a:rPr>
              <a:t>• Superficie rugosa hacia arriba</a:t>
            </a:r>
          </a:p>
          <a:p>
            <a:pPr marL="0" lvl="0" indent="0">
              <a:buNone/>
            </a:pPr>
            <a:r>
              <a:rPr lang="es-ES_tradnl" dirty="0">
                <a:solidFill>
                  <a:srgbClr val="FF0000"/>
                </a:solidFill>
              </a:rPr>
              <a:t>• Eliminar el tejido graso redundante con fórceps.</a:t>
            </a:r>
          </a:p>
          <a:p>
            <a:pPr marL="0" lvl="0" indent="0">
              <a:buNone/>
            </a:pPr>
            <a:r>
              <a:rPr lang="es-ES_tradnl" dirty="0">
                <a:solidFill>
                  <a:schemeClr val="tx1"/>
                </a:solidFill>
              </a:rPr>
              <a:t>• Dibujar la forma de pericardio en un papel. Este papel se usa más adelante para cortar la lámina de membrana pericárdica para cerrar el defecto del pericardio </a:t>
            </a:r>
            <a:endParaRPr dirty="0">
              <a:solidFill>
                <a:schemeClr val="tx1"/>
              </a:solidFill>
            </a:endParaRPr>
          </a:p>
        </p:txBody>
      </p:sp>
      <p:sp>
        <p:nvSpPr>
          <p:cNvPr id="156" name="Google Shape;156;p2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12</a:t>
            </a:fld>
            <a:endParaRPr>
              <a:solidFill>
                <a:srgbClr val="FFFFFF"/>
              </a:solidFill>
            </a:endParaRPr>
          </a:p>
        </p:txBody>
      </p:sp>
      <p:cxnSp>
        <p:nvCxnSpPr>
          <p:cNvPr id="4" name="Conector recto 3"/>
          <p:cNvCxnSpPr/>
          <p:nvPr/>
        </p:nvCxnSpPr>
        <p:spPr>
          <a:xfrm>
            <a:off x="4898301" y="715705"/>
            <a:ext cx="0" cy="70532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Conector recto 7"/>
          <p:cNvCxnSpPr/>
          <p:nvPr/>
        </p:nvCxnSpPr>
        <p:spPr>
          <a:xfrm>
            <a:off x="616025" y="563625"/>
            <a:ext cx="0" cy="705320"/>
          </a:xfrm>
          <a:prstGeom prst="line">
            <a:avLst/>
          </a:prstGeom>
          <a:ln w="76200" cmpd="sng">
            <a:solidFill>
              <a:srgbClr val="A34142"/>
            </a:solidFill>
          </a:ln>
          <a:effectLst/>
        </p:spPr>
        <p:style>
          <a:lnRef idx="2">
            <a:schemeClr val="accent1"/>
          </a:lnRef>
          <a:fillRef idx="0">
            <a:schemeClr val="accent1"/>
          </a:fillRef>
          <a:effectRef idx="1">
            <a:schemeClr val="accent1"/>
          </a:effectRef>
          <a:fontRef idx="minor">
            <a:schemeClr val="tx1"/>
          </a:fontRef>
        </p:style>
      </p:cxnSp>
      <p:pic>
        <p:nvPicPr>
          <p:cNvPr id="5" name="Imagen 4" descr="Captura de pantalla 2018-10-10 a la(s) 12.32.10 a. m..png"/>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748994" y="90724"/>
            <a:ext cx="2478631" cy="4992295"/>
          </a:xfrm>
          <a:prstGeom prst="rect">
            <a:avLst/>
          </a:prstGeom>
        </p:spPr>
      </p:pic>
    </p:spTree>
    <p:extLst>
      <p:ext uri="{BB962C8B-B14F-4D97-AF65-F5344CB8AC3E}">
        <p14:creationId xmlns:p14="http://schemas.microsoft.com/office/powerpoint/2010/main" val="373574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ctrTitle" idx="4294967295"/>
          </p:nvPr>
        </p:nvSpPr>
        <p:spPr>
          <a:xfrm>
            <a:off x="-105388" y="1994830"/>
            <a:ext cx="80694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_tradnl" sz="4000" dirty="0">
                <a:solidFill>
                  <a:srgbClr val="FFFFFF"/>
                </a:solidFill>
              </a:rPr>
              <a:t>GLU</a:t>
            </a:r>
            <a:r>
              <a:rPr lang="en" sz="4000" dirty="0">
                <a:solidFill>
                  <a:srgbClr val="FFFFFF"/>
                </a:solidFill>
              </a:rPr>
              <a:t>T</a:t>
            </a:r>
            <a:r>
              <a:rPr lang="es-ES_tradnl" sz="4000" dirty="0">
                <a:solidFill>
                  <a:srgbClr val="FFFFFF"/>
                </a:solidFill>
              </a:rPr>
              <a:t>ARALDEHIDO</a:t>
            </a:r>
            <a:endParaRPr sz="4000" dirty="0">
              <a:solidFill>
                <a:srgbClr val="FFFFFF"/>
              </a:solidFill>
            </a:endParaRPr>
          </a:p>
        </p:txBody>
      </p:sp>
      <p:sp>
        <p:nvSpPr>
          <p:cNvPr id="122" name="Google Shape;122;p21"/>
          <p:cNvSpPr txBox="1">
            <a:spLocks noGrp="1"/>
          </p:cNvSpPr>
          <p:nvPr>
            <p:ph type="subTitle" idx="4294967295"/>
          </p:nvPr>
        </p:nvSpPr>
        <p:spPr>
          <a:xfrm>
            <a:off x="700000" y="2801950"/>
            <a:ext cx="3506100" cy="784800"/>
          </a:xfrm>
          <a:prstGeom prst="rect">
            <a:avLst/>
          </a:prstGeom>
        </p:spPr>
        <p:txBody>
          <a:bodyPr spcFirstLastPara="1" wrap="square" lIns="91425" tIns="91425" rIns="91425" bIns="91425" anchor="t" anchorCtr="0">
            <a:noAutofit/>
          </a:bodyPr>
          <a:lstStyle/>
          <a:p>
            <a:pPr marL="0" lvl="0" indent="0">
              <a:buNone/>
            </a:pPr>
            <a:r>
              <a:rPr lang="es-ES_tradnl" dirty="0"/>
              <a:t>• El pericardio se empapa en una solución de </a:t>
            </a:r>
            <a:r>
              <a:rPr lang="es-ES_tradnl" dirty="0" err="1"/>
              <a:t>glutaraldehído</a:t>
            </a:r>
            <a:r>
              <a:rPr lang="es-ES_tradnl" dirty="0"/>
              <a:t> al 0,6% durante </a:t>
            </a:r>
            <a:r>
              <a:rPr lang="es-ES_tradnl" dirty="0">
                <a:solidFill>
                  <a:srgbClr val="FF0000"/>
                </a:solidFill>
              </a:rPr>
              <a:t>10 minutos</a:t>
            </a:r>
          </a:p>
          <a:p>
            <a:pPr marL="0" lvl="0" indent="0">
              <a:buNone/>
            </a:pPr>
            <a:r>
              <a:rPr lang="es-ES_tradnl" dirty="0"/>
              <a:t>•</a:t>
            </a:r>
            <a:r>
              <a:rPr lang="es-ES_tradnl" dirty="0">
                <a:solidFill>
                  <a:srgbClr val="FF0000"/>
                </a:solidFill>
              </a:rPr>
              <a:t> 100 ml por caja</a:t>
            </a:r>
            <a:endParaRPr dirty="0">
              <a:solidFill>
                <a:srgbClr val="FF0000"/>
              </a:solidFill>
            </a:endParaRPr>
          </a:p>
        </p:txBody>
      </p:sp>
      <p:sp>
        <p:nvSpPr>
          <p:cNvPr id="131" name="Google Shape;131;p2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2" name="Imagen 1" descr="Captura de pantalla 2018-10-10 a la(s) 12.52.37 a. 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480" y="447184"/>
            <a:ext cx="4112260" cy="41347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ctrTitle" idx="4294967295"/>
          </p:nvPr>
        </p:nvSpPr>
        <p:spPr>
          <a:xfrm>
            <a:off x="-85068" y="2096430"/>
            <a:ext cx="8069400" cy="1159800"/>
          </a:xfrm>
          <a:prstGeom prst="rect">
            <a:avLst/>
          </a:prstGeom>
        </p:spPr>
        <p:txBody>
          <a:bodyPr spcFirstLastPara="1" wrap="square" lIns="91425" tIns="91425" rIns="91425" bIns="91425" anchor="t" anchorCtr="0">
            <a:noAutofit/>
          </a:bodyPr>
          <a:lstStyle/>
          <a:p>
            <a:pPr lvl="0"/>
            <a:r>
              <a:rPr lang="es-ES_tradnl" sz="3200" dirty="0">
                <a:solidFill>
                  <a:srgbClr val="FFFFFF"/>
                </a:solidFill>
              </a:rPr>
              <a:t>REMOVER PATOLOGÍA</a:t>
            </a:r>
            <a:endParaRPr sz="3200" dirty="0">
              <a:solidFill>
                <a:srgbClr val="FFFFFF"/>
              </a:solidFill>
            </a:endParaRPr>
          </a:p>
        </p:txBody>
      </p:sp>
      <p:sp>
        <p:nvSpPr>
          <p:cNvPr id="122" name="Google Shape;122;p21"/>
          <p:cNvSpPr txBox="1">
            <a:spLocks noGrp="1"/>
          </p:cNvSpPr>
          <p:nvPr>
            <p:ph type="subTitle" idx="4294967295"/>
          </p:nvPr>
        </p:nvSpPr>
        <p:spPr>
          <a:xfrm>
            <a:off x="436880" y="2710509"/>
            <a:ext cx="4043680" cy="1947901"/>
          </a:xfrm>
          <a:prstGeom prst="rect">
            <a:avLst/>
          </a:prstGeom>
        </p:spPr>
        <p:txBody>
          <a:bodyPr spcFirstLastPara="1" wrap="square" lIns="91425" tIns="91425" rIns="91425" bIns="91425" anchor="t" anchorCtr="0">
            <a:noAutofit/>
          </a:bodyPr>
          <a:lstStyle/>
          <a:p>
            <a:pPr marL="0" lvl="0" indent="0">
              <a:buNone/>
            </a:pPr>
            <a:r>
              <a:rPr lang="es-ES_tradnl" dirty="0"/>
              <a:t>• Las cúspides enfermas y la calcificación circundante se eliminan lo más completamente posible.</a:t>
            </a:r>
          </a:p>
          <a:p>
            <a:pPr marL="0" lvl="0" indent="0">
              <a:buNone/>
            </a:pPr>
            <a:endParaRPr lang="es-ES_tradnl" dirty="0"/>
          </a:p>
          <a:p>
            <a:pPr marL="0" lvl="0" indent="0">
              <a:buNone/>
            </a:pPr>
            <a:r>
              <a:rPr lang="es-ES_tradnl" dirty="0"/>
              <a:t>• Cuando la calcificación es grave, CUSA es útil (consulte la sección del instrumental).</a:t>
            </a:r>
            <a:endParaRPr dirty="0">
              <a:solidFill>
                <a:srgbClr val="FF0000"/>
              </a:solidFill>
            </a:endParaRPr>
          </a:p>
        </p:txBody>
      </p:sp>
      <p:sp>
        <p:nvSpPr>
          <p:cNvPr id="131" name="Google Shape;131;p2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pic>
        <p:nvPicPr>
          <p:cNvPr id="3" name="Imagen 2" descr="Captura de pantalla 2018-10-10 a la(s) 8.17.03 a. 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0804" y="325120"/>
            <a:ext cx="4226560" cy="4226560"/>
          </a:xfrm>
          <a:prstGeom prst="rect">
            <a:avLst/>
          </a:prstGeom>
        </p:spPr>
      </p:pic>
    </p:spTree>
    <p:extLst>
      <p:ext uri="{BB962C8B-B14F-4D97-AF65-F5344CB8AC3E}">
        <p14:creationId xmlns:p14="http://schemas.microsoft.com/office/powerpoint/2010/main" val="480350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844425" y="422500"/>
            <a:ext cx="3549936"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_tradnl" dirty="0"/>
              <a:t>Medición</a:t>
            </a:r>
            <a:br>
              <a:rPr lang="es-ES_tradnl" dirty="0"/>
            </a:br>
            <a:endParaRPr dirty="0">
              <a:solidFill>
                <a:srgbClr val="000000"/>
              </a:solidFill>
            </a:endParaRPr>
          </a:p>
        </p:txBody>
      </p:sp>
      <p:sp>
        <p:nvSpPr>
          <p:cNvPr id="154" name="Google Shape;154;p24"/>
          <p:cNvSpPr txBox="1">
            <a:spLocks noGrp="1"/>
          </p:cNvSpPr>
          <p:nvPr>
            <p:ph type="body" idx="4294967295"/>
          </p:nvPr>
        </p:nvSpPr>
        <p:spPr>
          <a:xfrm>
            <a:off x="241891" y="1400065"/>
            <a:ext cx="3960973" cy="3626464"/>
          </a:xfrm>
          <a:prstGeom prst="rect">
            <a:avLst/>
          </a:prstGeom>
        </p:spPr>
        <p:txBody>
          <a:bodyPr spcFirstLastPara="1" wrap="square" lIns="91425" tIns="91425" rIns="91425" bIns="91425" anchor="t" anchorCtr="0">
            <a:noAutofit/>
          </a:bodyPr>
          <a:lstStyle/>
          <a:p>
            <a:pPr marL="0" lvl="0" indent="0">
              <a:buNone/>
            </a:pPr>
            <a:r>
              <a:rPr lang="es-ES_tradnl" sz="1500" dirty="0">
                <a:solidFill>
                  <a:srgbClr val="FFFFFF"/>
                </a:solidFill>
              </a:rPr>
              <a:t>• Medición de la distancia entre las comisuras. No se mide la longitud del anillo. Si la longitud de la circunferencia entre la comisura a nivel de esta.</a:t>
            </a:r>
          </a:p>
          <a:p>
            <a:pPr marL="0" lvl="0" indent="0">
              <a:buNone/>
            </a:pPr>
            <a:r>
              <a:rPr lang="es-ES_tradnl" sz="1500" dirty="0">
                <a:solidFill>
                  <a:srgbClr val="FFFFFF"/>
                </a:solidFill>
              </a:rPr>
              <a:t>• Primero conecte firmemente un lado del medidor a una comisura, luego verifique si el otro lado del medidor se ajusta al otro lado de la comisura.</a:t>
            </a:r>
          </a:p>
          <a:p>
            <a:pPr marL="0" lvl="0" indent="0">
              <a:buNone/>
            </a:pPr>
            <a:r>
              <a:rPr lang="es-ES_tradnl" sz="1500" dirty="0">
                <a:solidFill>
                  <a:srgbClr val="FFFFFF"/>
                </a:solidFill>
              </a:rPr>
              <a:t>• Repita esto hasta que se mida el tamaño apropiado.</a:t>
            </a:r>
          </a:p>
          <a:p>
            <a:pPr marL="0" lvl="0" indent="0">
              <a:buNone/>
            </a:pPr>
            <a:r>
              <a:rPr lang="es-ES_tradnl" sz="1500" dirty="0">
                <a:solidFill>
                  <a:srgbClr val="FFFFFF"/>
                </a:solidFill>
              </a:rPr>
              <a:t>• Si la medida esta entre dos tamaños, use el tamaño más grande.</a:t>
            </a:r>
          </a:p>
          <a:p>
            <a:pPr marL="0" lvl="0" indent="0">
              <a:buNone/>
            </a:pPr>
            <a:r>
              <a:rPr lang="es-ES_tradnl" sz="1500" dirty="0">
                <a:solidFill>
                  <a:srgbClr val="FFFFFF"/>
                </a:solidFill>
              </a:rPr>
              <a:t>• Poner una marca en el punto medio de cada anillo.</a:t>
            </a:r>
            <a:endParaRPr sz="1500" dirty="0">
              <a:solidFill>
                <a:srgbClr val="FFFFFF"/>
              </a:solidFill>
            </a:endParaRPr>
          </a:p>
        </p:txBody>
      </p:sp>
      <p:sp>
        <p:nvSpPr>
          <p:cNvPr id="156" name="Google Shape;156;p2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15</a:t>
            </a:fld>
            <a:endParaRPr>
              <a:solidFill>
                <a:srgbClr val="FFFFFF"/>
              </a:solidFill>
            </a:endParaRPr>
          </a:p>
        </p:txBody>
      </p:sp>
      <p:pic>
        <p:nvPicPr>
          <p:cNvPr id="3" name="Imagen 2" descr="Captura de pantalla 2018-10-10 a la(s) 8.20.13 a. 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928" y="100804"/>
            <a:ext cx="2434830" cy="4925725"/>
          </a:xfrm>
          <a:prstGeom prst="rect">
            <a:avLst/>
          </a:prstGeom>
        </p:spPr>
      </p:pic>
    </p:spTree>
    <p:extLst>
      <p:ext uri="{BB962C8B-B14F-4D97-AF65-F5344CB8AC3E}">
        <p14:creationId xmlns:p14="http://schemas.microsoft.com/office/powerpoint/2010/main" val="1933961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4895219" y="428628"/>
            <a:ext cx="3549936"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_tradnl" dirty="0">
                <a:solidFill>
                  <a:srgbClr val="A34142"/>
                </a:solidFill>
              </a:rPr>
              <a:t>Marcar el Pericardio</a:t>
            </a:r>
            <a:br>
              <a:rPr lang="es-ES_tradnl" dirty="0">
                <a:solidFill>
                  <a:srgbClr val="A34142"/>
                </a:solidFill>
              </a:rPr>
            </a:br>
            <a:endParaRPr dirty="0">
              <a:solidFill>
                <a:srgbClr val="A34142"/>
              </a:solidFill>
            </a:endParaRPr>
          </a:p>
        </p:txBody>
      </p:sp>
      <p:sp>
        <p:nvSpPr>
          <p:cNvPr id="154" name="Google Shape;154;p24"/>
          <p:cNvSpPr txBox="1">
            <a:spLocks noGrp="1"/>
          </p:cNvSpPr>
          <p:nvPr>
            <p:ph type="body" idx="4294967295"/>
          </p:nvPr>
        </p:nvSpPr>
        <p:spPr>
          <a:xfrm>
            <a:off x="4884809" y="1124239"/>
            <a:ext cx="3960973" cy="3626464"/>
          </a:xfrm>
          <a:prstGeom prst="rect">
            <a:avLst/>
          </a:prstGeom>
        </p:spPr>
        <p:txBody>
          <a:bodyPr spcFirstLastPara="1" wrap="square" lIns="91425" tIns="91425" rIns="91425" bIns="91425" anchor="t" anchorCtr="0">
            <a:noAutofit/>
          </a:bodyPr>
          <a:lstStyle/>
          <a:p>
            <a:pPr marL="0" lvl="0" indent="0">
              <a:buNone/>
            </a:pPr>
            <a:r>
              <a:rPr lang="es-ES_tradnl" sz="1500" dirty="0">
                <a:solidFill>
                  <a:srgbClr val="000000"/>
                </a:solidFill>
              </a:rPr>
              <a:t>• Seque ambos lados del pericardio y la placa con una gasa.</a:t>
            </a:r>
          </a:p>
          <a:p>
            <a:pPr marL="0" lvl="0" indent="0">
              <a:buNone/>
            </a:pPr>
            <a:r>
              <a:rPr lang="es-ES_tradnl" sz="1500" dirty="0">
                <a:solidFill>
                  <a:srgbClr val="000000"/>
                </a:solidFill>
              </a:rPr>
              <a:t>• El pericardio se coloca en la placa con la SUPERFICIE SUAVE hacia arriba.</a:t>
            </a:r>
          </a:p>
          <a:p>
            <a:pPr marL="0" lvl="0" indent="0">
              <a:buNone/>
            </a:pPr>
            <a:r>
              <a:rPr lang="es-ES_tradnl" sz="1500" dirty="0">
                <a:solidFill>
                  <a:srgbClr val="000000"/>
                </a:solidFill>
              </a:rPr>
              <a:t>• Las cúspides más grandes se deben hacer desde el lado del diafragma más grueso del pericardio.</a:t>
            </a:r>
          </a:p>
          <a:p>
            <a:pPr marL="0" lvl="0" indent="0">
              <a:buNone/>
            </a:pPr>
            <a:r>
              <a:rPr lang="es-ES_tradnl" sz="1500" dirty="0">
                <a:solidFill>
                  <a:srgbClr val="000000"/>
                </a:solidFill>
              </a:rPr>
              <a:t>• Dibuje las cúspides de acuerdo con la ventana correspondiente en la plantilla con el marcador quirúrgico.</a:t>
            </a:r>
          </a:p>
          <a:p>
            <a:pPr marL="0" lvl="0" indent="0">
              <a:buNone/>
            </a:pPr>
            <a:r>
              <a:rPr lang="es-ES_tradnl" sz="1500" dirty="0">
                <a:solidFill>
                  <a:srgbClr val="000000"/>
                </a:solidFill>
              </a:rPr>
              <a:t>• Coloque puntos en el orificio en ambas esquinas de la ventana para formar las "extensiones de ala"</a:t>
            </a:r>
          </a:p>
          <a:p>
            <a:pPr marL="0" lvl="0" indent="0">
              <a:buNone/>
            </a:pPr>
            <a:r>
              <a:rPr lang="es-ES_tradnl" sz="1500" dirty="0">
                <a:solidFill>
                  <a:srgbClr val="000000"/>
                </a:solidFill>
              </a:rPr>
              <a:t>• Dibuja una línea más larga en el centro de la ventana..</a:t>
            </a:r>
            <a:endParaRPr sz="1500" dirty="0">
              <a:solidFill>
                <a:srgbClr val="000000"/>
              </a:solidFill>
            </a:endParaRPr>
          </a:p>
        </p:txBody>
      </p:sp>
      <p:sp>
        <p:nvSpPr>
          <p:cNvPr id="156" name="Google Shape;156;p2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16</a:t>
            </a:fld>
            <a:endParaRPr>
              <a:solidFill>
                <a:srgbClr val="FFFFFF"/>
              </a:solidFill>
            </a:endParaRPr>
          </a:p>
        </p:txBody>
      </p:sp>
      <p:cxnSp>
        <p:nvCxnSpPr>
          <p:cNvPr id="6" name="Conector recto 5"/>
          <p:cNvCxnSpPr/>
          <p:nvPr/>
        </p:nvCxnSpPr>
        <p:spPr>
          <a:xfrm>
            <a:off x="4898301" y="486707"/>
            <a:ext cx="0" cy="70532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Conector recto 6"/>
          <p:cNvCxnSpPr/>
          <p:nvPr/>
        </p:nvCxnSpPr>
        <p:spPr>
          <a:xfrm>
            <a:off x="616025" y="563625"/>
            <a:ext cx="0" cy="705320"/>
          </a:xfrm>
          <a:prstGeom prst="line">
            <a:avLst/>
          </a:prstGeom>
          <a:ln w="76200" cmpd="sng">
            <a:solidFill>
              <a:srgbClr val="A34142"/>
            </a:solidFill>
          </a:ln>
          <a:effectLst/>
        </p:spPr>
        <p:style>
          <a:lnRef idx="2">
            <a:schemeClr val="accent1"/>
          </a:lnRef>
          <a:fillRef idx="0">
            <a:schemeClr val="accent1"/>
          </a:fillRef>
          <a:effectRef idx="1">
            <a:schemeClr val="accent1"/>
          </a:effectRef>
          <a:fontRef idx="minor">
            <a:schemeClr val="tx1"/>
          </a:fontRef>
        </p:style>
      </p:cxnSp>
      <p:pic>
        <p:nvPicPr>
          <p:cNvPr id="3" name="Imagen 2" descr="Captura de pantalla 2018-10-10 a la(s) 9.36.13 a. m..png"/>
          <p:cNvPicPr>
            <a:picLocks noChangeAspect="1"/>
          </p:cNvPicPr>
          <p:nvPr/>
        </p:nvPicPr>
        <p:blipFill rotWithShape="1">
          <a:blip r:embed="rId3">
            <a:extLst>
              <a:ext uri="{28A0092B-C50C-407E-A947-70E740481C1C}">
                <a14:useLocalDpi xmlns:a14="http://schemas.microsoft.com/office/drawing/2010/main" val="0"/>
              </a:ext>
            </a:extLst>
          </a:blip>
          <a:srcRect r="3473"/>
          <a:stretch/>
        </p:blipFill>
        <p:spPr>
          <a:xfrm>
            <a:off x="-333225" y="0"/>
            <a:ext cx="4944914" cy="5143500"/>
          </a:xfrm>
          <a:prstGeom prst="rect">
            <a:avLst/>
          </a:prstGeom>
        </p:spPr>
      </p:pic>
    </p:spTree>
    <p:extLst>
      <p:ext uri="{BB962C8B-B14F-4D97-AF65-F5344CB8AC3E}">
        <p14:creationId xmlns:p14="http://schemas.microsoft.com/office/powerpoint/2010/main" val="3682395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844425" y="422500"/>
            <a:ext cx="3549936"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_tradnl" dirty="0"/>
              <a:t>Marcar el Pericardio</a:t>
            </a:r>
            <a:br>
              <a:rPr lang="es-ES_tradnl" dirty="0"/>
            </a:br>
            <a:endParaRPr dirty="0">
              <a:solidFill>
                <a:srgbClr val="000000"/>
              </a:solidFill>
            </a:endParaRPr>
          </a:p>
        </p:txBody>
      </p:sp>
      <p:sp>
        <p:nvSpPr>
          <p:cNvPr id="154" name="Google Shape;154;p24"/>
          <p:cNvSpPr txBox="1">
            <a:spLocks noGrp="1"/>
          </p:cNvSpPr>
          <p:nvPr>
            <p:ph type="body" idx="4294967295"/>
          </p:nvPr>
        </p:nvSpPr>
        <p:spPr>
          <a:xfrm>
            <a:off x="241891" y="1400065"/>
            <a:ext cx="3960973" cy="3626464"/>
          </a:xfrm>
          <a:prstGeom prst="rect">
            <a:avLst/>
          </a:prstGeom>
        </p:spPr>
        <p:txBody>
          <a:bodyPr spcFirstLastPara="1" wrap="square" lIns="91425" tIns="91425" rIns="91425" bIns="91425" anchor="t" anchorCtr="0">
            <a:noAutofit/>
          </a:bodyPr>
          <a:lstStyle/>
          <a:p>
            <a:pPr marL="0" lvl="0" indent="0">
              <a:buNone/>
            </a:pPr>
            <a:r>
              <a:rPr lang="es-ES_tradnl" sz="1500" dirty="0">
                <a:solidFill>
                  <a:srgbClr val="FFFFFF"/>
                </a:solidFill>
              </a:rPr>
              <a:t>• Para asegurar una alineación correcta, los puntos están marcados radialmente con referencia al centro de la cúspide y con una distancia de 1.5 mm desde el borde de la ventana.</a:t>
            </a:r>
          </a:p>
          <a:p>
            <a:pPr marL="0" lvl="0" indent="0">
              <a:buNone/>
            </a:pPr>
            <a:r>
              <a:rPr lang="es-ES_tradnl" sz="1500" dirty="0">
                <a:solidFill>
                  <a:srgbClr val="FFFFFF"/>
                </a:solidFill>
              </a:rPr>
              <a:t>• Es muy importante marcar los puntos exactamente como se indica aquí. Si los puntos están demasiado cerca del borde, la unión de las cúspides podría volverse inestable, lo que podría provocar un desgarro de las cúspides. Si los puntos están demasiado alejados del borde, el tamaño de las cúspides puede ser </a:t>
            </a:r>
            <a:r>
              <a:rPr lang="es-ES_tradnl" sz="1500" dirty="0" err="1">
                <a:solidFill>
                  <a:srgbClr val="FFFFFF"/>
                </a:solidFill>
              </a:rPr>
              <a:t>subóptimo</a:t>
            </a:r>
            <a:r>
              <a:rPr lang="es-ES_tradnl" sz="1500" dirty="0">
                <a:solidFill>
                  <a:srgbClr val="FFFFFF"/>
                </a:solidFill>
              </a:rPr>
              <a:t>.</a:t>
            </a:r>
            <a:endParaRPr sz="1500" dirty="0">
              <a:solidFill>
                <a:srgbClr val="FFFFFF"/>
              </a:solidFill>
            </a:endParaRPr>
          </a:p>
        </p:txBody>
      </p:sp>
      <p:sp>
        <p:nvSpPr>
          <p:cNvPr id="156" name="Google Shape;156;p2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17</a:t>
            </a:fld>
            <a:endParaRPr>
              <a:solidFill>
                <a:srgbClr val="FFFFFF"/>
              </a:solidFill>
            </a:endParaRPr>
          </a:p>
        </p:txBody>
      </p:sp>
      <p:pic>
        <p:nvPicPr>
          <p:cNvPr id="2" name="Imagen 1" descr="Captura de pantalla 2018-10-10 a la(s) 9.26.43 a. 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130" y="-41637"/>
            <a:ext cx="4562460" cy="5259321"/>
          </a:xfrm>
          <a:prstGeom prst="rect">
            <a:avLst/>
          </a:prstGeom>
        </p:spPr>
      </p:pic>
    </p:spTree>
    <p:extLst>
      <p:ext uri="{BB962C8B-B14F-4D97-AF65-F5344CB8AC3E}">
        <p14:creationId xmlns:p14="http://schemas.microsoft.com/office/powerpoint/2010/main" val="1914955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p>
            <a:pPr lvl="0"/>
            <a:r>
              <a:rPr lang="es-ES_tradnl" dirty="0"/>
              <a:t>Recorte de</a:t>
            </a:r>
            <a:br>
              <a:rPr lang="es-ES_tradnl" dirty="0"/>
            </a:br>
            <a:r>
              <a:rPr lang="es-ES_tradnl" dirty="0">
                <a:solidFill>
                  <a:srgbClr val="FF004E"/>
                </a:solidFill>
              </a:rPr>
              <a:t>Pericardio</a:t>
            </a:r>
            <a:endParaRPr dirty="0">
              <a:solidFill>
                <a:srgbClr val="FF004E"/>
              </a:solidFill>
            </a:endParaRPr>
          </a:p>
        </p:txBody>
      </p:sp>
      <p:sp>
        <p:nvSpPr>
          <p:cNvPr id="224" name="Google Shape;224;p2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8" name="Google Shape;154;p24"/>
          <p:cNvSpPr txBox="1">
            <a:spLocks/>
          </p:cNvSpPr>
          <p:nvPr/>
        </p:nvSpPr>
        <p:spPr>
          <a:xfrm>
            <a:off x="4675012" y="1426108"/>
            <a:ext cx="3960973" cy="36264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1pPr>
            <a:lvl2pPr marL="914400" marR="0" lvl="1"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2pPr>
            <a:lvl3pPr marL="1371600" marR="0" lvl="2"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3pPr>
            <a:lvl4pPr marL="1828800" marR="0" lvl="3"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6pPr>
            <a:lvl7pPr marL="3200400" marR="0" lvl="6"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7pPr>
            <a:lvl8pPr marL="3657600" marR="0" lvl="7"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8pPr>
            <a:lvl9pPr marL="4114800" marR="0" lvl="8"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9pPr>
          </a:lstStyle>
          <a:p>
            <a:pPr marL="0" indent="0">
              <a:spcAft>
                <a:spcPts val="600"/>
              </a:spcAft>
              <a:buNone/>
            </a:pPr>
            <a:r>
              <a:rPr lang="es-ES_tradnl" sz="1500" dirty="0">
                <a:solidFill>
                  <a:srgbClr val="000000"/>
                </a:solidFill>
              </a:rPr>
              <a:t>• La colocación del pericardio en un papel sólido mojado facilita el recorte.</a:t>
            </a:r>
          </a:p>
          <a:p>
            <a:pPr marL="0" indent="0">
              <a:spcAft>
                <a:spcPts val="600"/>
              </a:spcAft>
              <a:buNone/>
            </a:pPr>
            <a:r>
              <a:rPr lang="es-ES_tradnl" sz="1500" dirty="0">
                <a:solidFill>
                  <a:srgbClr val="000000"/>
                </a:solidFill>
              </a:rPr>
              <a:t>• </a:t>
            </a:r>
            <a:r>
              <a:rPr lang="es-ES_tradnl" sz="1500" dirty="0">
                <a:solidFill>
                  <a:srgbClr val="A34142"/>
                </a:solidFill>
              </a:rPr>
              <a:t>Las cúspides se recortan con tijeras a lo largo del borde exterior de la línea.</a:t>
            </a:r>
          </a:p>
          <a:p>
            <a:pPr marL="0" indent="0">
              <a:spcAft>
                <a:spcPts val="600"/>
              </a:spcAft>
              <a:buNone/>
            </a:pPr>
            <a:r>
              <a:rPr lang="es-ES_tradnl" sz="1500" dirty="0">
                <a:solidFill>
                  <a:srgbClr val="000000"/>
                </a:solidFill>
              </a:rPr>
              <a:t>• </a:t>
            </a:r>
            <a:r>
              <a:rPr lang="es-ES_tradnl" sz="1500" dirty="0">
                <a:solidFill>
                  <a:srgbClr val="A34142"/>
                </a:solidFill>
              </a:rPr>
              <a:t>Se deben usar tijeras rectas para el borde libre de las cúspides, se deben usar tijeras curvas para el borde restante.</a:t>
            </a:r>
          </a:p>
          <a:p>
            <a:pPr marL="0" indent="0">
              <a:spcAft>
                <a:spcPts val="600"/>
              </a:spcAft>
              <a:buNone/>
            </a:pPr>
            <a:r>
              <a:rPr lang="es-ES_tradnl" sz="1500" dirty="0">
                <a:solidFill>
                  <a:srgbClr val="000000"/>
                </a:solidFill>
              </a:rPr>
              <a:t>• Se hacen 5 mm de "extensiones de ala" en ambos lados de las cúspides.</a:t>
            </a:r>
          </a:p>
        </p:txBody>
      </p:sp>
      <p:pic>
        <p:nvPicPr>
          <p:cNvPr id="3" name="Imagen 2" descr="Captura de pantalla 2018-10-10 a la(s) 9.58.46 a. m..png"/>
          <p:cNvPicPr>
            <a:picLocks noChangeAspect="1"/>
          </p:cNvPicPr>
          <p:nvPr/>
        </p:nvPicPr>
        <p:blipFill rotWithShape="1">
          <a:blip r:embed="rId3">
            <a:extLst>
              <a:ext uri="{28A0092B-C50C-407E-A947-70E740481C1C}">
                <a14:useLocalDpi xmlns:a14="http://schemas.microsoft.com/office/drawing/2010/main" val="0"/>
              </a:ext>
            </a:extLst>
          </a:blip>
          <a:srcRect b="51831"/>
          <a:stretch/>
        </p:blipFill>
        <p:spPr>
          <a:xfrm>
            <a:off x="281073" y="1426108"/>
            <a:ext cx="2404043" cy="2362881"/>
          </a:xfrm>
          <a:prstGeom prst="rect">
            <a:avLst/>
          </a:prstGeom>
        </p:spPr>
      </p:pic>
      <p:pic>
        <p:nvPicPr>
          <p:cNvPr id="10" name="Imagen 9" descr="Captura de pantalla 2018-10-10 a la(s) 9.58.46 a. m..png"/>
          <p:cNvPicPr>
            <a:picLocks noChangeAspect="1"/>
          </p:cNvPicPr>
          <p:nvPr/>
        </p:nvPicPr>
        <p:blipFill rotWithShape="1">
          <a:blip r:embed="rId3">
            <a:extLst>
              <a:ext uri="{28A0092B-C50C-407E-A947-70E740481C1C}">
                <a14:useLocalDpi xmlns:a14="http://schemas.microsoft.com/office/drawing/2010/main" val="0"/>
              </a:ext>
            </a:extLst>
          </a:blip>
          <a:srcRect t="51831"/>
          <a:stretch/>
        </p:blipFill>
        <p:spPr>
          <a:xfrm>
            <a:off x="2051898" y="2574332"/>
            <a:ext cx="2404043" cy="2362881"/>
          </a:xfrm>
          <a:prstGeom prst="rect">
            <a:avLst/>
          </a:prstGeom>
        </p:spPr>
      </p:pic>
    </p:spTree>
    <p:extLst>
      <p:ext uri="{BB962C8B-B14F-4D97-AF65-F5344CB8AC3E}">
        <p14:creationId xmlns:p14="http://schemas.microsoft.com/office/powerpoint/2010/main" val="1785423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p>
            <a:pPr lvl="0"/>
            <a:r>
              <a:rPr lang="es-ES_tradnl" dirty="0"/>
              <a:t>Cúspides</a:t>
            </a:r>
            <a:br>
              <a:rPr lang="es-ES_tradnl" dirty="0"/>
            </a:br>
            <a:r>
              <a:rPr lang="es-ES_tradnl" dirty="0">
                <a:solidFill>
                  <a:srgbClr val="FF004E"/>
                </a:solidFill>
              </a:rPr>
              <a:t>Recortadas</a:t>
            </a:r>
            <a:endParaRPr dirty="0">
              <a:solidFill>
                <a:srgbClr val="FF004E"/>
              </a:solidFill>
            </a:endParaRPr>
          </a:p>
        </p:txBody>
      </p:sp>
      <p:sp>
        <p:nvSpPr>
          <p:cNvPr id="224" name="Google Shape;224;p2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8" name="Google Shape;154;p24"/>
          <p:cNvSpPr txBox="1">
            <a:spLocks/>
          </p:cNvSpPr>
          <p:nvPr/>
        </p:nvSpPr>
        <p:spPr>
          <a:xfrm>
            <a:off x="4737469" y="2144351"/>
            <a:ext cx="3960973" cy="18320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1pPr>
            <a:lvl2pPr marL="914400" marR="0" lvl="1"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2pPr>
            <a:lvl3pPr marL="1371600" marR="0" lvl="2"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3pPr>
            <a:lvl4pPr marL="1828800" marR="0" lvl="3"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6pPr>
            <a:lvl7pPr marL="3200400" marR="0" lvl="6"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7pPr>
            <a:lvl8pPr marL="3657600" marR="0" lvl="7"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8pPr>
            <a:lvl9pPr marL="4114800" marR="0" lvl="8"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9pPr>
          </a:lstStyle>
          <a:p>
            <a:pPr marL="0" indent="0">
              <a:spcAft>
                <a:spcPts val="600"/>
              </a:spcAft>
              <a:buNone/>
            </a:pPr>
            <a:r>
              <a:rPr lang="es-ES_tradnl" sz="1500" dirty="0">
                <a:solidFill>
                  <a:srgbClr val="000000"/>
                </a:solidFill>
              </a:rPr>
              <a:t>• La placa de Petri se llena con solución salina normal y las cúspides se colocan en ella hasta su uso.</a:t>
            </a:r>
          </a:p>
        </p:txBody>
      </p:sp>
      <p:pic>
        <p:nvPicPr>
          <p:cNvPr id="4" name="Imagen 3" descr="Captura de pantalla 2018-10-10 a la(s) 10.00.52 a. 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139" y="1705816"/>
            <a:ext cx="3949700" cy="2438400"/>
          </a:xfrm>
          <a:prstGeom prst="rect">
            <a:avLst/>
          </a:prstGeom>
        </p:spPr>
      </p:pic>
    </p:spTree>
    <p:extLst>
      <p:ext uri="{BB962C8B-B14F-4D97-AF65-F5344CB8AC3E}">
        <p14:creationId xmlns:p14="http://schemas.microsoft.com/office/powerpoint/2010/main" val="3226990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p:nvPr/>
        </p:nvSpPr>
        <p:spPr>
          <a:xfrm>
            <a:off x="937401" y="1143925"/>
            <a:ext cx="7748826" cy="3691370"/>
          </a:xfrm>
          <a:custGeom>
            <a:avLst/>
            <a:gdLst/>
            <a:ahLst/>
            <a:cxnLst/>
            <a:rect l="l" t="t" r="r" b="b"/>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Maps</a:t>
            </a:r>
            <a:endParaRPr/>
          </a:p>
        </p:txBody>
      </p:sp>
      <p:sp>
        <p:nvSpPr>
          <p:cNvPr id="231" name="Google Shape;231;p29"/>
          <p:cNvSpPr/>
          <p:nvPr/>
        </p:nvSpPr>
        <p:spPr>
          <a:xfrm>
            <a:off x="7200136" y="1577529"/>
            <a:ext cx="985289" cy="505785"/>
          </a:xfrm>
          <a:prstGeom prst="wedgeRectCallout">
            <a:avLst>
              <a:gd name="adj1" fmla="val -21428"/>
              <a:gd name="adj2" fmla="val 84287"/>
            </a:avLst>
          </a:prstGeom>
          <a:solidFill>
            <a:srgbClr val="FF004E">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000" dirty="0">
                <a:solidFill>
                  <a:srgbClr val="FFFFFF"/>
                </a:solidFill>
                <a:latin typeface="Titillium Web"/>
                <a:ea typeface="Titillium Web"/>
                <a:cs typeface="Titillium Web"/>
                <a:sym typeface="Titillium Web"/>
              </a:rPr>
              <a:t>        </a:t>
            </a:r>
            <a:r>
              <a:rPr lang="es-ES" sz="1000" dirty="0" err="1">
                <a:solidFill>
                  <a:srgbClr val="FFFFFF"/>
                </a:solidFill>
                <a:latin typeface="Titillium Web"/>
                <a:ea typeface="Titillium Web"/>
                <a:cs typeface="Titillium Web"/>
                <a:sym typeface="Titillium Web"/>
              </a:rPr>
              <a:t>AVNeo</a:t>
            </a:r>
            <a:endParaRPr lang="es-ES" sz="1000" dirty="0">
              <a:solidFill>
                <a:srgbClr val="FFFFFF"/>
              </a:solidFill>
              <a:latin typeface="Titillium Web"/>
              <a:ea typeface="Titillium Web"/>
              <a:cs typeface="Titillium Web"/>
              <a:sym typeface="Titillium Web"/>
            </a:endParaRPr>
          </a:p>
          <a:p>
            <a:pPr marL="0" lvl="0" indent="0" algn="l" rtl="0">
              <a:spcBef>
                <a:spcPts val="0"/>
              </a:spcBef>
              <a:spcAft>
                <a:spcPts val="0"/>
              </a:spcAft>
              <a:buNone/>
            </a:pPr>
            <a:endParaRPr lang="es-ES" sz="1000" dirty="0">
              <a:solidFill>
                <a:srgbClr val="FFFFFF"/>
              </a:solidFill>
              <a:latin typeface="Titillium Web"/>
              <a:ea typeface="Titillium Web"/>
              <a:cs typeface="Titillium Web"/>
              <a:sym typeface="Titillium Web"/>
            </a:endParaRPr>
          </a:p>
          <a:p>
            <a:pPr marL="0" lvl="0" indent="0" algn="l" rtl="0">
              <a:spcBef>
                <a:spcPts val="0"/>
              </a:spcBef>
              <a:spcAft>
                <a:spcPts val="0"/>
              </a:spcAft>
              <a:buNone/>
            </a:pPr>
            <a:r>
              <a:rPr lang="es-ES_tradnl" sz="1000" dirty="0">
                <a:solidFill>
                  <a:srgbClr val="FFFFFF"/>
                </a:solidFill>
                <a:latin typeface="Titillium Web"/>
                <a:ea typeface="Titillium Web"/>
                <a:cs typeface="Titillium Web"/>
                <a:sym typeface="Titillium Web"/>
              </a:rPr>
              <a:t>JOMDD, </a:t>
            </a:r>
            <a:r>
              <a:rPr lang="es-ES_tradnl" sz="1000" dirty="0" err="1">
                <a:solidFill>
                  <a:srgbClr val="FFFFFF"/>
                </a:solidFill>
                <a:latin typeface="Titillium Web"/>
                <a:ea typeface="Titillium Web"/>
                <a:cs typeface="Titillium Web"/>
                <a:sym typeface="Titillium Web"/>
              </a:rPr>
              <a:t>Inc</a:t>
            </a:r>
            <a:endParaRPr sz="1000" dirty="0">
              <a:solidFill>
                <a:srgbClr val="FFFFFF"/>
              </a:solidFill>
              <a:latin typeface="Titillium Web"/>
              <a:ea typeface="Titillium Web"/>
              <a:cs typeface="Titillium Web"/>
              <a:sym typeface="Titillium Web"/>
            </a:endParaRPr>
          </a:p>
        </p:txBody>
      </p:sp>
      <p:sp>
        <p:nvSpPr>
          <p:cNvPr id="238" name="Google Shape;238;p2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pic>
        <p:nvPicPr>
          <p:cNvPr id="12" name="Imagen 11"/>
          <p:cNvPicPr/>
          <p:nvPr/>
        </p:nvPicPr>
        <p:blipFill rotWithShape="1">
          <a:blip r:embed="rId3">
            <a:extLst>
              <a:ext uri="{BEBA8EAE-BF5A-486C-A8C5-ECC9F3942E4B}">
                <a14:imgProps xmlns:a14="http://schemas.microsoft.com/office/drawing/2010/main">
                  <a14:imgLayer r:embed="rId4">
                    <a14:imgEffect>
                      <a14:backgroundRemoval t="9211" b="89474" l="3516" r="96094">
                        <a14:foregroundMark x1="37500" y1="63158" x2="37500" y2="63158"/>
                        <a14:foregroundMark x1="50000" y1="50000" x2="50000" y2="50000"/>
                        <a14:foregroundMark x1="57813" y1="50000" x2="57813" y2="50000"/>
                        <a14:foregroundMark x1="72656" y1="64474" x2="72656" y2="64474"/>
                        <a14:foregroundMark x1="84766" y1="63158" x2="84766" y2="63158"/>
                      </a14:backgroundRemoval>
                    </a14:imgEffect>
                  </a14:imgLayer>
                </a14:imgProps>
              </a:ext>
              <a:ext uri="{28A0092B-C50C-407E-A947-70E740481C1C}">
                <a14:useLocalDpi xmlns:a14="http://schemas.microsoft.com/office/drawing/2010/main" val="0"/>
              </a:ext>
            </a:extLst>
          </a:blip>
          <a:srcRect r="73554"/>
          <a:stretch/>
        </p:blipFill>
        <p:spPr bwMode="auto">
          <a:xfrm>
            <a:off x="7193399" y="1546302"/>
            <a:ext cx="357441" cy="404928"/>
          </a:xfrm>
          <a:prstGeom prst="rect">
            <a:avLst/>
          </a:prstGeom>
          <a:noFill/>
          <a:ln>
            <a:noFill/>
          </a:ln>
        </p:spPr>
      </p:pic>
      <p:sp>
        <p:nvSpPr>
          <p:cNvPr id="14" name="Google Shape;231;p29"/>
          <p:cNvSpPr/>
          <p:nvPr/>
        </p:nvSpPr>
        <p:spPr>
          <a:xfrm>
            <a:off x="2261981" y="2579974"/>
            <a:ext cx="798598" cy="379337"/>
          </a:xfrm>
          <a:prstGeom prst="wedgeRectCallout">
            <a:avLst>
              <a:gd name="adj1" fmla="val -21428"/>
              <a:gd name="adj2" fmla="val 84287"/>
            </a:avLst>
          </a:prstGeom>
          <a:solidFill>
            <a:srgbClr val="FF004E">
              <a:alpha val="7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s-ES" sz="1000" dirty="0">
                <a:solidFill>
                  <a:srgbClr val="FFFFFF"/>
                </a:solidFill>
                <a:latin typeface="Titillium Web"/>
                <a:ea typeface="Titillium Web"/>
                <a:cs typeface="Titillium Web"/>
                <a:sym typeface="Titillium Web"/>
              </a:rPr>
              <a:t>     </a:t>
            </a:r>
            <a:endParaRPr sz="1000" dirty="0">
              <a:solidFill>
                <a:srgbClr val="FFFFFF"/>
              </a:solidFill>
              <a:latin typeface="Titillium Web"/>
              <a:ea typeface="Titillium Web"/>
              <a:cs typeface="Titillium Web"/>
              <a:sym typeface="Titillium Web"/>
            </a:endParaRPr>
          </a:p>
        </p:txBody>
      </p:sp>
      <p:pic>
        <p:nvPicPr>
          <p:cNvPr id="13" name="Picture 6"/>
          <p:cNvPicPr preferRelativeResize="0">
            <a:picLocks/>
          </p:cNvPicPr>
          <p:nvPr/>
        </p:nvPicPr>
        <p:blipFill>
          <a:blip r:embed="rId5"/>
          <a:srcRect l="2778" r="6996" b="20755"/>
          <a:stretch>
            <a:fillRect/>
          </a:stretch>
        </p:blipFill>
        <p:spPr bwMode="auto">
          <a:xfrm>
            <a:off x="2336055" y="2642429"/>
            <a:ext cx="475157" cy="216891"/>
          </a:xfrm>
          <a:prstGeom prst="roundRect">
            <a:avLst>
              <a:gd name="adj" fmla="val 50000"/>
            </a:avLst>
          </a:prstGeom>
          <a:noFill/>
          <a:ln w="9525">
            <a:noFill/>
            <a:miter lim="800000"/>
            <a:headEnd/>
            <a:tailEnd/>
          </a:ln>
          <a:effectLst>
            <a:glow rad="63500">
              <a:schemeClr val="accent4">
                <a:satMod val="175000"/>
                <a:alpha val="40000"/>
              </a:schemeClr>
            </a:glow>
            <a:reflection stA="25000" endPos="75000" dist="12700" dir="5400000" sy="-100000" algn="bl" rotWithShape="0"/>
          </a:effectLst>
        </p:spPr>
      </p:pic>
      <p:sp>
        <p:nvSpPr>
          <p:cNvPr id="2" name="Flecha curvada hacia la derecha 1"/>
          <p:cNvSpPr/>
          <p:nvPr/>
        </p:nvSpPr>
        <p:spPr>
          <a:xfrm rot="4652957">
            <a:off x="4061707" y="-1178511"/>
            <a:ext cx="1154138" cy="5201095"/>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9" name="Google Shape;109;p1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2" name="Marcador de texto 1"/>
          <p:cNvSpPr>
            <a:spLocks noGrp="1"/>
          </p:cNvSpPr>
          <p:nvPr>
            <p:ph type="body" idx="1"/>
          </p:nvPr>
        </p:nvSpPr>
        <p:spPr>
          <a:xfrm>
            <a:off x="472945" y="881195"/>
            <a:ext cx="2514763" cy="732251"/>
          </a:xfrm>
          <a:solidFill>
            <a:srgbClr val="A34142"/>
          </a:solidFill>
        </p:spPr>
        <p:txBody>
          <a:bodyPr/>
          <a:lstStyle/>
          <a:p>
            <a:pPr marL="38100" indent="0">
              <a:buNone/>
            </a:pPr>
            <a:r>
              <a:rPr lang="es-ES" sz="2800" b="1" i="0" dirty="0"/>
              <a:t>Sutura</a:t>
            </a:r>
          </a:p>
        </p:txBody>
      </p:sp>
      <p:sp>
        <p:nvSpPr>
          <p:cNvPr id="8" name="Marcador de texto 1"/>
          <p:cNvSpPr txBox="1">
            <a:spLocks/>
          </p:cNvSpPr>
          <p:nvPr/>
        </p:nvSpPr>
        <p:spPr>
          <a:xfrm>
            <a:off x="396325" y="1717536"/>
            <a:ext cx="4808744" cy="2727239"/>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1pPr>
            <a:lvl2pPr marL="914400" marR="0" lvl="1"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2pPr>
            <a:lvl3pPr marL="1371600" marR="0" lvl="2"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3pPr>
            <a:lvl4pPr marL="1828800" marR="0" lvl="3"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4pPr>
            <a:lvl5pPr marL="2286000" marR="0" lvl="4"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5pPr>
            <a:lvl6pPr marL="2743200" marR="0" lvl="5"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6pPr>
            <a:lvl7pPr marL="3200400" marR="0" lvl="6"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7pPr>
            <a:lvl8pPr marL="3657600" marR="0" lvl="7"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8pPr>
            <a:lvl9pPr marL="4114800" marR="0" lvl="8"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9pPr>
          </a:lstStyle>
          <a:p>
            <a:pPr marL="38100" indent="0">
              <a:buNone/>
            </a:pPr>
            <a:r>
              <a:rPr lang="es-ES_tradnl" sz="1800" i="0" dirty="0"/>
              <a:t>• </a:t>
            </a:r>
            <a:r>
              <a:rPr lang="es-ES_tradnl" sz="1800" i="0" dirty="0">
                <a:solidFill>
                  <a:srgbClr val="800000"/>
                </a:solidFill>
              </a:rPr>
              <a:t>Las cúspides se suturan en el anillo desde abajo.</a:t>
            </a:r>
          </a:p>
          <a:p>
            <a:pPr marL="38100" indent="0">
              <a:buNone/>
            </a:pPr>
            <a:r>
              <a:rPr lang="es-ES_tradnl" sz="1800" i="0" dirty="0"/>
              <a:t>• Las suturas siempre se ejecutan de arriba a abajo en las cúspides y de abajo a arriba en el anillo.</a:t>
            </a:r>
          </a:p>
          <a:p>
            <a:pPr marL="38100" indent="0">
              <a:buNone/>
            </a:pPr>
            <a:r>
              <a:rPr lang="es-ES_tradnl" sz="1800" i="0" dirty="0"/>
              <a:t>• Las cúspides se suturan en el orden descrito en la imagen. </a:t>
            </a:r>
            <a:r>
              <a:rPr lang="es-ES_tradnl" sz="1800" i="0" dirty="0">
                <a:solidFill>
                  <a:srgbClr val="800000"/>
                </a:solidFill>
              </a:rPr>
              <a:t>RCC es la parte más difícil y debe suturarse primero.</a:t>
            </a:r>
            <a:endParaRPr lang="es-ES" sz="1800" i="0" dirty="0">
              <a:solidFill>
                <a:srgbClr val="800000"/>
              </a:solidFill>
            </a:endParaRPr>
          </a:p>
        </p:txBody>
      </p:sp>
      <p:cxnSp>
        <p:nvCxnSpPr>
          <p:cNvPr id="9" name="Conector recto 8"/>
          <p:cNvCxnSpPr/>
          <p:nvPr/>
        </p:nvCxnSpPr>
        <p:spPr>
          <a:xfrm>
            <a:off x="472945" y="1012216"/>
            <a:ext cx="0" cy="705320"/>
          </a:xfrm>
          <a:prstGeom prst="line">
            <a:avLst/>
          </a:prstGeom>
          <a:ln w="5715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 name="Imagen 3" descr="Captura de pantalla 2018-10-10 a la(s) 10.15.37 a. m..png"/>
          <p:cNvPicPr>
            <a:picLocks noChangeAspect="1"/>
          </p:cNvPicPr>
          <p:nvPr/>
        </p:nvPicPr>
        <p:blipFill rotWithShape="1">
          <a:blip r:embed="rId3">
            <a:extLst>
              <a:ext uri="{28A0092B-C50C-407E-A947-70E740481C1C}">
                <a14:useLocalDpi xmlns:a14="http://schemas.microsoft.com/office/drawing/2010/main" val="0"/>
              </a:ext>
            </a:extLst>
          </a:blip>
          <a:srcRect b="50315"/>
          <a:stretch/>
        </p:blipFill>
        <p:spPr>
          <a:xfrm>
            <a:off x="5838079" y="83274"/>
            <a:ext cx="2487657" cy="2467007"/>
          </a:xfrm>
          <a:prstGeom prst="rect">
            <a:avLst/>
          </a:prstGeom>
        </p:spPr>
      </p:pic>
      <p:pic>
        <p:nvPicPr>
          <p:cNvPr id="11" name="Imagen 10" descr="Captura de pantalla 2018-10-10 a la(s) 10.15.37 a. m..png"/>
          <p:cNvPicPr>
            <a:picLocks noChangeAspect="1"/>
          </p:cNvPicPr>
          <p:nvPr/>
        </p:nvPicPr>
        <p:blipFill rotWithShape="1">
          <a:blip r:embed="rId3">
            <a:extLst>
              <a:ext uri="{28A0092B-C50C-407E-A947-70E740481C1C}">
                <a14:useLocalDpi xmlns:a14="http://schemas.microsoft.com/office/drawing/2010/main" val="0"/>
              </a:ext>
            </a:extLst>
          </a:blip>
          <a:srcRect t="52306" b="-104"/>
          <a:stretch/>
        </p:blipFill>
        <p:spPr>
          <a:xfrm>
            <a:off x="5838079" y="2664783"/>
            <a:ext cx="2487657" cy="2373323"/>
          </a:xfrm>
          <a:prstGeom prst="rect">
            <a:avLst/>
          </a:prstGeom>
        </p:spPr>
      </p:pic>
    </p:spTree>
    <p:extLst>
      <p:ext uri="{BB962C8B-B14F-4D97-AF65-F5344CB8AC3E}">
        <p14:creationId xmlns:p14="http://schemas.microsoft.com/office/powerpoint/2010/main" val="625009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636225" y="422500"/>
            <a:ext cx="3226800" cy="857400"/>
          </a:xfrm>
          <a:prstGeom prst="rect">
            <a:avLst/>
          </a:prstGeom>
        </p:spPr>
        <p:txBody>
          <a:bodyPr spcFirstLastPara="1" wrap="square" lIns="91425" tIns="91425" rIns="91425" bIns="91425" anchor="t" anchorCtr="0">
            <a:noAutofit/>
          </a:bodyPr>
          <a:lstStyle/>
          <a:p>
            <a:pPr lvl="0"/>
            <a:r>
              <a:rPr lang="es-ES_tradnl" dirty="0"/>
              <a:t>Comisuras</a:t>
            </a:r>
            <a:br>
              <a:rPr lang="es-ES_tradnl" dirty="0"/>
            </a:br>
            <a:endParaRPr dirty="0">
              <a:solidFill>
                <a:srgbClr val="FF004E"/>
              </a:solidFill>
            </a:endParaRPr>
          </a:p>
        </p:txBody>
      </p:sp>
      <p:sp>
        <p:nvSpPr>
          <p:cNvPr id="224" name="Google Shape;224;p2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
        <p:nvSpPr>
          <p:cNvPr id="8" name="Google Shape;154;p24"/>
          <p:cNvSpPr txBox="1">
            <a:spLocks/>
          </p:cNvSpPr>
          <p:nvPr/>
        </p:nvSpPr>
        <p:spPr>
          <a:xfrm>
            <a:off x="4196148" y="1144238"/>
            <a:ext cx="4371393" cy="362646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1pPr>
            <a:lvl2pPr marL="914400" marR="0" lvl="1"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2pPr>
            <a:lvl3pPr marL="1371600" marR="0" lvl="2"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3pPr>
            <a:lvl4pPr marL="1828800" marR="0" lvl="3"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6pPr>
            <a:lvl7pPr marL="3200400" marR="0" lvl="6"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7pPr>
            <a:lvl8pPr marL="3657600" marR="0" lvl="7"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8pPr>
            <a:lvl9pPr marL="4114800" marR="0" lvl="8"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9pPr>
          </a:lstStyle>
          <a:p>
            <a:pPr marL="0" indent="0">
              <a:spcAft>
                <a:spcPts val="600"/>
              </a:spcAft>
              <a:buNone/>
            </a:pPr>
            <a:r>
              <a:rPr lang="es-ES_tradnl" sz="1500" dirty="0">
                <a:solidFill>
                  <a:srgbClr val="FF0000"/>
                </a:solidFill>
              </a:rPr>
              <a:t>• Se utiliza un </a:t>
            </a:r>
            <a:r>
              <a:rPr lang="es-ES_tradnl" sz="1500" dirty="0" err="1">
                <a:solidFill>
                  <a:srgbClr val="FF0000"/>
                </a:solidFill>
              </a:rPr>
              <a:t>prolene</a:t>
            </a:r>
            <a:r>
              <a:rPr lang="es-ES_tradnl" sz="1500" dirty="0">
                <a:solidFill>
                  <a:srgbClr val="FF0000"/>
                </a:solidFill>
              </a:rPr>
              <a:t> RB-1 4-0 (17 mm, 90 cm) para hacer comisura.</a:t>
            </a:r>
          </a:p>
          <a:p>
            <a:pPr marL="0" indent="0">
              <a:spcAft>
                <a:spcPts val="600"/>
              </a:spcAft>
              <a:buNone/>
            </a:pPr>
            <a:r>
              <a:rPr lang="es-ES_tradnl" sz="1500" dirty="0">
                <a:solidFill>
                  <a:srgbClr val="000000"/>
                </a:solidFill>
              </a:rPr>
              <a:t>• La sutura corre como se describe en las imágenes. Se coloca en el punto medio entre el borde libre y el punto anterior (aprox. 2,5 mm desde el borde).</a:t>
            </a:r>
          </a:p>
          <a:p>
            <a:pPr marL="0" indent="0">
              <a:spcAft>
                <a:spcPts val="600"/>
              </a:spcAft>
              <a:buNone/>
            </a:pPr>
            <a:r>
              <a:rPr lang="es-ES_tradnl" sz="1500" dirty="0">
                <a:solidFill>
                  <a:srgbClr val="000000"/>
                </a:solidFill>
              </a:rPr>
              <a:t>• Después de que la sutura penetra en la aorta, hay 4 suturas fuera de la pared aórtica.</a:t>
            </a:r>
          </a:p>
          <a:p>
            <a:pPr marL="0" indent="0">
              <a:spcAft>
                <a:spcPts val="600"/>
              </a:spcAft>
              <a:buNone/>
            </a:pPr>
            <a:r>
              <a:rPr lang="es-ES_tradnl" sz="1500" dirty="0">
                <a:solidFill>
                  <a:srgbClr val="FF3300"/>
                </a:solidFill>
              </a:rPr>
              <a:t>• Se sutura un </a:t>
            </a:r>
            <a:r>
              <a:rPr lang="es-ES_tradnl" sz="1500" dirty="0" err="1">
                <a:solidFill>
                  <a:srgbClr val="FF3300"/>
                </a:solidFill>
              </a:rPr>
              <a:t>pledget</a:t>
            </a:r>
            <a:r>
              <a:rPr lang="es-ES_tradnl" sz="1500" dirty="0">
                <a:solidFill>
                  <a:srgbClr val="FF3300"/>
                </a:solidFill>
              </a:rPr>
              <a:t> de PTFE de 5 mm x 10 mm en la pared aórtica con las 4 suturas.</a:t>
            </a:r>
          </a:p>
        </p:txBody>
      </p:sp>
      <p:pic>
        <p:nvPicPr>
          <p:cNvPr id="2" name="Imagen 1" descr="Captura de pantalla 2018-10-10 a la(s) 10.46.46 p. 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927" y="1092538"/>
            <a:ext cx="2159566" cy="3863600"/>
          </a:xfrm>
          <a:prstGeom prst="rect">
            <a:avLst/>
          </a:prstGeom>
        </p:spPr>
      </p:pic>
    </p:spTree>
    <p:extLst>
      <p:ext uri="{BB962C8B-B14F-4D97-AF65-F5344CB8AC3E}">
        <p14:creationId xmlns:p14="http://schemas.microsoft.com/office/powerpoint/2010/main" val="119636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4"/>
          <p:cNvSpPr txBox="1">
            <a:spLocks noGrp="1"/>
          </p:cNvSpPr>
          <p:nvPr>
            <p:ph type="title"/>
          </p:nvPr>
        </p:nvSpPr>
        <p:spPr>
          <a:xfrm>
            <a:off x="719505" y="432909"/>
            <a:ext cx="3549936" cy="857400"/>
          </a:xfrm>
          <a:prstGeom prst="rect">
            <a:avLst/>
          </a:prstGeom>
        </p:spPr>
        <p:txBody>
          <a:bodyPr spcFirstLastPara="1" wrap="square" lIns="91425" tIns="91425" rIns="91425" bIns="91425" anchor="t" anchorCtr="0">
            <a:noAutofit/>
          </a:bodyPr>
          <a:lstStyle/>
          <a:p>
            <a:pPr lvl="0"/>
            <a:r>
              <a:rPr lang="es-ES_tradnl" dirty="0"/>
              <a:t>Refuerzo con </a:t>
            </a:r>
            <a:r>
              <a:rPr lang="es-ES_tradnl" dirty="0" err="1">
                <a:solidFill>
                  <a:schemeClr val="tx1"/>
                </a:solidFill>
              </a:rPr>
              <a:t>Pledgets</a:t>
            </a:r>
            <a:endParaRPr dirty="0">
              <a:solidFill>
                <a:schemeClr val="tx1"/>
              </a:solidFill>
            </a:endParaRPr>
          </a:p>
        </p:txBody>
      </p:sp>
      <p:sp>
        <p:nvSpPr>
          <p:cNvPr id="154" name="Google Shape;154;p24"/>
          <p:cNvSpPr txBox="1">
            <a:spLocks noGrp="1"/>
          </p:cNvSpPr>
          <p:nvPr>
            <p:ph type="body" idx="4294967295"/>
          </p:nvPr>
        </p:nvSpPr>
        <p:spPr>
          <a:xfrm>
            <a:off x="241891" y="1597836"/>
            <a:ext cx="3960973" cy="3148803"/>
          </a:xfrm>
          <a:prstGeom prst="rect">
            <a:avLst/>
          </a:prstGeom>
        </p:spPr>
        <p:txBody>
          <a:bodyPr spcFirstLastPara="1" wrap="square" lIns="91425" tIns="91425" rIns="91425" bIns="91425" anchor="t" anchorCtr="0">
            <a:noAutofit/>
          </a:bodyPr>
          <a:lstStyle/>
          <a:p>
            <a:pPr marL="0" lvl="0" indent="0">
              <a:buNone/>
            </a:pPr>
            <a:r>
              <a:rPr lang="es-ES_tradnl" sz="1500" dirty="0">
                <a:solidFill>
                  <a:srgbClr val="FFFFFF"/>
                </a:solidFill>
              </a:rPr>
              <a:t>• Existe la posibilidad de dilatación aórtica remota en los casos de regurgitación aórtica, válvula aórtica bicúspide y válvula aórtica </a:t>
            </a:r>
            <a:r>
              <a:rPr lang="es-ES_tradnl" sz="1500" dirty="0" err="1">
                <a:solidFill>
                  <a:srgbClr val="FFFFFF"/>
                </a:solidFill>
              </a:rPr>
              <a:t>unicuspídea</a:t>
            </a:r>
            <a:r>
              <a:rPr lang="es-ES_tradnl" sz="1500" dirty="0">
                <a:solidFill>
                  <a:srgbClr val="FFFFFF"/>
                </a:solidFill>
              </a:rPr>
              <a:t>.</a:t>
            </a:r>
          </a:p>
          <a:p>
            <a:pPr marL="0" lvl="0" indent="0">
              <a:buNone/>
            </a:pPr>
            <a:r>
              <a:rPr lang="es-ES_tradnl" sz="1500" dirty="0">
                <a:solidFill>
                  <a:srgbClr val="FFFFFF"/>
                </a:solidFill>
              </a:rPr>
              <a:t>• En los casos con </a:t>
            </a:r>
            <a:r>
              <a:rPr lang="es-ES_tradnl" sz="1500" dirty="0" err="1">
                <a:solidFill>
                  <a:srgbClr val="FFFFFF"/>
                </a:solidFill>
              </a:rPr>
              <a:t>AVNeo</a:t>
            </a:r>
            <a:r>
              <a:rPr lang="es-ES_tradnl" sz="1500" dirty="0">
                <a:solidFill>
                  <a:srgbClr val="FFFFFF"/>
                </a:solidFill>
              </a:rPr>
              <a:t> normal, se utilizan tiras con un tamaño de 5x10 mm para las comisuras, pero en los casos con riesgo de dilatación aórtica, se usan tres tiras más largas.</a:t>
            </a:r>
          </a:p>
          <a:p>
            <a:pPr marL="0" lvl="0" indent="0">
              <a:buNone/>
            </a:pPr>
            <a:r>
              <a:rPr lang="es-ES_tradnl" sz="1500" dirty="0">
                <a:solidFill>
                  <a:srgbClr val="FFFFFF"/>
                </a:solidFill>
              </a:rPr>
              <a:t>• La tira más larga con 150 mm de longitud se usa entre LCC y NCC.</a:t>
            </a:r>
            <a:endParaRPr sz="1500" dirty="0">
              <a:solidFill>
                <a:srgbClr val="FFFFFF"/>
              </a:solidFill>
            </a:endParaRPr>
          </a:p>
        </p:txBody>
      </p:sp>
      <p:sp>
        <p:nvSpPr>
          <p:cNvPr id="156" name="Google Shape;156;p24"/>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22</a:t>
            </a:fld>
            <a:endParaRPr>
              <a:solidFill>
                <a:srgbClr val="FFFFFF"/>
              </a:solidFill>
            </a:endParaRPr>
          </a:p>
        </p:txBody>
      </p:sp>
      <p:pic>
        <p:nvPicPr>
          <p:cNvPr id="3" name="Imagen 2" descr="Captura de pantalla 2018-10-11 a la(s) 6.59.16 a. 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293" y="191477"/>
            <a:ext cx="2393470" cy="4849924"/>
          </a:xfrm>
          <a:prstGeom prst="rect">
            <a:avLst/>
          </a:prstGeom>
        </p:spPr>
      </p:pic>
    </p:spTree>
    <p:extLst>
      <p:ext uri="{BB962C8B-B14F-4D97-AF65-F5344CB8AC3E}">
        <p14:creationId xmlns:p14="http://schemas.microsoft.com/office/powerpoint/2010/main" val="1736995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ctrTitle"/>
          </p:nvPr>
        </p:nvSpPr>
        <p:spPr>
          <a:xfrm>
            <a:off x="826350" y="1519225"/>
            <a:ext cx="46383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_tradnl" dirty="0"/>
              <a:t>3</a:t>
            </a:r>
            <a:r>
              <a:rPr lang="en" dirty="0"/>
              <a:t>.</a:t>
            </a:r>
            <a:endParaRPr dirty="0"/>
          </a:p>
          <a:p>
            <a:pPr marL="0" lvl="0" indent="0" algn="l" rtl="0">
              <a:spcBef>
                <a:spcPts val="0"/>
              </a:spcBef>
              <a:spcAft>
                <a:spcPts val="0"/>
              </a:spcAft>
              <a:buNone/>
            </a:pPr>
            <a:r>
              <a:rPr lang="es-ES_tradnl" dirty="0"/>
              <a:t>Casos </a:t>
            </a:r>
            <a:r>
              <a:rPr lang="es-ES_tradnl" dirty="0" err="1"/>
              <a:t>Bicuspideos</a:t>
            </a:r>
            <a:endParaRPr dirty="0"/>
          </a:p>
        </p:txBody>
      </p:sp>
      <p:sp>
        <p:nvSpPr>
          <p:cNvPr id="102" name="Google Shape;102;p18"/>
          <p:cNvSpPr txBox="1">
            <a:spLocks noGrp="1"/>
          </p:cNvSpPr>
          <p:nvPr>
            <p:ph type="subTitle" idx="1"/>
          </p:nvPr>
        </p:nvSpPr>
        <p:spPr>
          <a:xfrm>
            <a:off x="867990" y="2670169"/>
            <a:ext cx="7632000" cy="7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_tradnl" sz="2800" b="1" dirty="0"/>
              <a:t>Instrucción adicional</a:t>
            </a:r>
            <a:endParaRPr sz="2800" b="1" dirty="0"/>
          </a:p>
        </p:txBody>
      </p:sp>
      <p:sp>
        <p:nvSpPr>
          <p:cNvPr id="103" name="Google Shape;103;p1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426962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p>
            <a:pPr lvl="0"/>
            <a:r>
              <a:rPr lang="pt-BR" dirty="0" err="1"/>
              <a:t>Pasos</a:t>
            </a:r>
            <a:r>
              <a:rPr lang="pt-BR" dirty="0"/>
              <a:t> </a:t>
            </a:r>
            <a:br>
              <a:rPr lang="pt-BR" dirty="0"/>
            </a:br>
            <a:r>
              <a:rPr lang="es-ES_tradnl" dirty="0">
                <a:solidFill>
                  <a:srgbClr val="FF004E"/>
                </a:solidFill>
              </a:rPr>
              <a:t>Importantes</a:t>
            </a:r>
            <a:endParaRPr dirty="0">
              <a:solidFill>
                <a:srgbClr val="FF004E"/>
              </a:solidFill>
            </a:endParaRPr>
          </a:p>
        </p:txBody>
      </p:sp>
      <p:sp>
        <p:nvSpPr>
          <p:cNvPr id="115" name="Google Shape;115;p20"/>
          <p:cNvSpPr txBox="1">
            <a:spLocks noGrp="1"/>
          </p:cNvSpPr>
          <p:nvPr>
            <p:ph type="body" idx="1"/>
          </p:nvPr>
        </p:nvSpPr>
        <p:spPr>
          <a:xfrm>
            <a:off x="844425" y="1586325"/>
            <a:ext cx="6911124" cy="3148500"/>
          </a:xfrm>
          <a:prstGeom prst="rect">
            <a:avLst/>
          </a:prstGeom>
        </p:spPr>
        <p:txBody>
          <a:bodyPr spcFirstLastPara="1" wrap="square" lIns="91425" tIns="91425" rIns="91425" bIns="91425" anchor="t" anchorCtr="0">
            <a:noAutofit/>
          </a:bodyPr>
          <a:lstStyle/>
          <a:p>
            <a:pPr marL="114300" lvl="0" indent="0">
              <a:buNone/>
            </a:pPr>
            <a:r>
              <a:rPr lang="es-ES_tradnl" dirty="0"/>
              <a:t>•   Identificar el tipo de válvula bicúspide.</a:t>
            </a:r>
          </a:p>
          <a:p>
            <a:pPr marL="114300" lvl="0" indent="0">
              <a:buNone/>
            </a:pPr>
            <a:r>
              <a:rPr lang="es-ES_tradnl" dirty="0"/>
              <a:t>•   Definir el punto de referencia.</a:t>
            </a:r>
          </a:p>
          <a:p>
            <a:pPr marL="114300" lvl="0" indent="0">
              <a:buNone/>
            </a:pPr>
            <a:r>
              <a:rPr lang="es-ES_tradnl" dirty="0"/>
              <a:t>•   Definir el tamaño de las cúspides.</a:t>
            </a:r>
          </a:p>
          <a:p>
            <a:pPr marL="114300" lvl="0" indent="0">
              <a:buNone/>
            </a:pPr>
            <a:r>
              <a:rPr lang="es-ES_tradnl" dirty="0"/>
              <a:t>•   Dibujar nuevo anillo y comisura.</a:t>
            </a:r>
          </a:p>
          <a:p>
            <a:pPr marL="114300" lvl="0" indent="0">
              <a:buNone/>
            </a:pPr>
            <a:r>
              <a:rPr lang="es-ES_tradnl" dirty="0"/>
              <a:t>•   Refuerzo de la nueva comisura.</a:t>
            </a:r>
          </a:p>
          <a:p>
            <a:pPr marL="114300" lvl="0" indent="0">
              <a:buNone/>
            </a:pPr>
            <a:endParaRPr lang="es-ES_tradnl" dirty="0"/>
          </a:p>
          <a:p>
            <a:pPr marL="114300" lvl="0" indent="0">
              <a:buNone/>
            </a:pPr>
            <a:r>
              <a:rPr lang="es-ES_tradnl" dirty="0">
                <a:solidFill>
                  <a:srgbClr val="FF3300"/>
                </a:solidFill>
              </a:rPr>
              <a:t>Aparte de esto, siga la misma técnica que se describe en la sección de tricúspides</a:t>
            </a:r>
            <a:endParaRPr dirty="0">
              <a:solidFill>
                <a:srgbClr val="FF3300"/>
              </a:solidFill>
            </a:endParaRPr>
          </a:p>
        </p:txBody>
      </p:sp>
      <p:sp>
        <p:nvSpPr>
          <p:cNvPr id="116" name="Google Shape;116;p20"/>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2142953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ctrTitle" idx="4294967295"/>
          </p:nvPr>
        </p:nvSpPr>
        <p:spPr>
          <a:xfrm>
            <a:off x="-51338" y="2010517"/>
            <a:ext cx="5735269" cy="6334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_tradnl" sz="3200" dirty="0">
                <a:solidFill>
                  <a:srgbClr val="FFFFFF"/>
                </a:solidFill>
              </a:rPr>
              <a:t>Tipos de Válvulas </a:t>
            </a:r>
            <a:r>
              <a:rPr lang="es-ES_tradnl" sz="3200" dirty="0" err="1">
                <a:solidFill>
                  <a:srgbClr val="FFFFFF"/>
                </a:solidFill>
              </a:rPr>
              <a:t>Bicuspide</a:t>
            </a:r>
            <a:endParaRPr sz="3200" dirty="0">
              <a:solidFill>
                <a:srgbClr val="FFFFFF"/>
              </a:solidFill>
            </a:endParaRPr>
          </a:p>
        </p:txBody>
      </p:sp>
      <p:sp>
        <p:nvSpPr>
          <p:cNvPr id="122" name="Google Shape;122;p21"/>
          <p:cNvSpPr txBox="1">
            <a:spLocks noGrp="1"/>
          </p:cNvSpPr>
          <p:nvPr>
            <p:ph type="subTitle" idx="4294967295"/>
          </p:nvPr>
        </p:nvSpPr>
        <p:spPr>
          <a:xfrm>
            <a:off x="1845110" y="543133"/>
            <a:ext cx="6899397" cy="1101538"/>
          </a:xfrm>
          <a:prstGeom prst="rect">
            <a:avLst/>
          </a:prstGeom>
        </p:spPr>
        <p:txBody>
          <a:bodyPr spcFirstLastPara="1" wrap="square" lIns="91425" tIns="91425" rIns="91425" bIns="91425" anchor="t" anchorCtr="0">
            <a:noAutofit/>
          </a:bodyPr>
          <a:lstStyle/>
          <a:p>
            <a:pPr marL="0" lvl="0" indent="0">
              <a:spcAft>
                <a:spcPts val="600"/>
              </a:spcAft>
              <a:buNone/>
            </a:pPr>
            <a:r>
              <a:rPr lang="es-ES_tradnl" dirty="0"/>
              <a:t>•  Primero, identificar los tipos de válvula bicúspide es importante.</a:t>
            </a:r>
          </a:p>
          <a:p>
            <a:pPr marL="0" lvl="0" indent="0">
              <a:spcAft>
                <a:spcPts val="600"/>
              </a:spcAft>
              <a:buNone/>
            </a:pPr>
            <a:r>
              <a:rPr lang="es-ES_tradnl" dirty="0"/>
              <a:t>•  Por favor, compruebe la ubicación de las arterias coronarias,    comisuras y rafes si existen.</a:t>
            </a:r>
            <a:endParaRPr dirty="0"/>
          </a:p>
        </p:txBody>
      </p:sp>
      <p:sp>
        <p:nvSpPr>
          <p:cNvPr id="131" name="Google Shape;131;p2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pic>
        <p:nvPicPr>
          <p:cNvPr id="2" name="Imagen 1" descr="Captura de pantalla 2018-10-11 a la(s) 7.23.41 a. m..png"/>
          <p:cNvPicPr>
            <a:picLocks noChangeAspect="1"/>
          </p:cNvPicPr>
          <p:nvPr/>
        </p:nvPicPr>
        <p:blipFill rotWithShape="1">
          <a:blip r:embed="rId3">
            <a:extLst>
              <a:ext uri="{28A0092B-C50C-407E-A947-70E740481C1C}">
                <a14:useLocalDpi xmlns:a14="http://schemas.microsoft.com/office/drawing/2010/main" val="0"/>
              </a:ext>
            </a:extLst>
          </a:blip>
          <a:srcRect t="15322"/>
          <a:stretch/>
        </p:blipFill>
        <p:spPr>
          <a:xfrm>
            <a:off x="576803" y="2748034"/>
            <a:ext cx="7990394" cy="1561417"/>
          </a:xfrm>
          <a:prstGeom prst="rect">
            <a:avLst/>
          </a:prstGeom>
        </p:spPr>
      </p:pic>
      <p:sp>
        <p:nvSpPr>
          <p:cNvPr id="14" name="Google Shape;122;p21"/>
          <p:cNvSpPr txBox="1">
            <a:spLocks/>
          </p:cNvSpPr>
          <p:nvPr/>
        </p:nvSpPr>
        <p:spPr>
          <a:xfrm>
            <a:off x="666248" y="4069141"/>
            <a:ext cx="7814335" cy="784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1pPr>
            <a:lvl2pPr marL="914400" marR="0" lvl="1"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2pPr>
            <a:lvl3pPr marL="1371600" marR="0" lvl="2"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3pPr>
            <a:lvl4pPr marL="1828800" marR="0" lvl="3"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6pPr>
            <a:lvl7pPr marL="3200400" marR="0" lvl="6"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7pPr>
            <a:lvl8pPr marL="3657600" marR="0" lvl="7"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8pPr>
            <a:lvl9pPr marL="4114800" marR="0" lvl="8" indent="-342900" algn="l" rtl="0">
              <a:lnSpc>
                <a:spcPct val="100000"/>
              </a:lnSpc>
              <a:spcBef>
                <a:spcPts val="0"/>
              </a:spcBef>
              <a:spcAft>
                <a:spcPts val="0"/>
              </a:spcAft>
              <a:buClr>
                <a:srgbClr val="FF004E"/>
              </a:buClr>
              <a:buSzPts val="1800"/>
              <a:buFont typeface="Titillium Web"/>
              <a:buChar char="▹"/>
              <a:defRPr sz="1800" b="0" i="0" u="none" strike="noStrike" cap="none">
                <a:solidFill>
                  <a:schemeClr val="dk1"/>
                </a:solidFill>
                <a:latin typeface="Titillium Web"/>
                <a:ea typeface="Titillium Web"/>
                <a:cs typeface="Titillium Web"/>
                <a:sym typeface="Titillium Web"/>
              </a:defRPr>
            </a:lvl9pPr>
          </a:lstStyle>
          <a:p>
            <a:pPr marL="0" indent="0">
              <a:buNone/>
            </a:pPr>
            <a:r>
              <a:rPr lang="en-US" dirty="0" err="1"/>
              <a:t>Izquierda</a:t>
            </a:r>
            <a:r>
              <a:rPr lang="en-US" dirty="0"/>
              <a:t> </a:t>
            </a:r>
            <a:r>
              <a:rPr lang="mr-IN" dirty="0"/>
              <a:t>–</a:t>
            </a:r>
            <a:r>
              <a:rPr lang="en-US" dirty="0"/>
              <a:t> </a:t>
            </a:r>
            <a:r>
              <a:rPr lang="en-US" dirty="0" err="1"/>
              <a:t>Derecha</a:t>
            </a:r>
            <a:r>
              <a:rPr lang="en-US" dirty="0"/>
              <a:t>	  Anterior </a:t>
            </a:r>
            <a:r>
              <a:rPr lang="mr-IN" dirty="0"/>
              <a:t>–</a:t>
            </a:r>
            <a:r>
              <a:rPr lang="en-US" dirty="0"/>
              <a:t> Posterior	   Anterior - Posterior</a:t>
            </a:r>
          </a:p>
          <a:p>
            <a:pPr marL="0" indent="0">
              <a:buNone/>
            </a:pPr>
            <a:r>
              <a:rPr lang="en-US" dirty="0"/>
              <a:t>			           (</a:t>
            </a:r>
            <a:r>
              <a:rPr lang="en-US" dirty="0" err="1"/>
              <a:t>Rafe</a:t>
            </a:r>
            <a:r>
              <a:rPr lang="en-US" dirty="0"/>
              <a:t>-)		          (</a:t>
            </a:r>
            <a:r>
              <a:rPr lang="en-US" dirty="0" err="1"/>
              <a:t>Rafe</a:t>
            </a:r>
            <a:r>
              <a:rPr lang="en-US" dirty="0"/>
              <a:t>+)</a:t>
            </a:r>
          </a:p>
        </p:txBody>
      </p:sp>
    </p:spTree>
    <p:extLst>
      <p:ext uri="{BB962C8B-B14F-4D97-AF65-F5344CB8AC3E}">
        <p14:creationId xmlns:p14="http://schemas.microsoft.com/office/powerpoint/2010/main" val="2005119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1"/>
          <p:cNvSpPr txBox="1">
            <a:spLocks noGrp="1"/>
          </p:cNvSpPr>
          <p:nvPr>
            <p:ph type="ctrTitle" idx="4294967295"/>
          </p:nvPr>
        </p:nvSpPr>
        <p:spPr>
          <a:xfrm>
            <a:off x="-51338" y="2010517"/>
            <a:ext cx="5735269" cy="6334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_tradnl" sz="3200" dirty="0">
                <a:solidFill>
                  <a:srgbClr val="FFFFFF"/>
                </a:solidFill>
              </a:rPr>
              <a:t>Definir punto de referencia</a:t>
            </a:r>
            <a:endParaRPr sz="3200" dirty="0">
              <a:solidFill>
                <a:srgbClr val="FFFFFF"/>
              </a:solidFill>
            </a:endParaRPr>
          </a:p>
        </p:txBody>
      </p:sp>
      <p:sp>
        <p:nvSpPr>
          <p:cNvPr id="122" name="Google Shape;122;p21"/>
          <p:cNvSpPr txBox="1">
            <a:spLocks noGrp="1"/>
          </p:cNvSpPr>
          <p:nvPr>
            <p:ph type="subTitle" idx="4294967295"/>
          </p:nvPr>
        </p:nvSpPr>
        <p:spPr>
          <a:xfrm>
            <a:off x="1353318" y="126772"/>
            <a:ext cx="7391190" cy="1975909"/>
          </a:xfrm>
          <a:prstGeom prst="rect">
            <a:avLst/>
          </a:prstGeom>
        </p:spPr>
        <p:txBody>
          <a:bodyPr spcFirstLastPara="1" wrap="square" lIns="91425" tIns="91425" rIns="91425" bIns="91425" anchor="t" anchorCtr="0">
            <a:noAutofit/>
          </a:bodyPr>
          <a:lstStyle/>
          <a:p>
            <a:pPr marL="114300" indent="0">
              <a:buNone/>
            </a:pPr>
            <a:r>
              <a:rPr lang="es-ES_tradnl" sz="1600" dirty="0"/>
              <a:t>•  Dependiendo de la ubicación de las arterias coronarias y de las comisuras, una de las comisuras o rafe (o si no hay rafe, punto medio de ambas arterias coronarias) se utiliza como "referencia"</a:t>
            </a:r>
          </a:p>
          <a:p>
            <a:pPr marL="114300" indent="0">
              <a:buNone/>
            </a:pPr>
            <a:r>
              <a:rPr lang="es-ES_tradnl" sz="1600" dirty="0"/>
              <a:t>•  Caso 1: La referencia debe ser cualquiera de las comisuras.</a:t>
            </a:r>
          </a:p>
          <a:p>
            <a:pPr marL="114300" indent="0">
              <a:buNone/>
            </a:pPr>
            <a:r>
              <a:rPr lang="es-ES_tradnl" sz="1600" dirty="0"/>
              <a:t>•  Caso 2: la referencia debe ser el rafe (o si no hay rafe, punto medio de ambas arterias coronarias) o la comisura.</a:t>
            </a:r>
            <a:endParaRPr lang="en-US" sz="1600" dirty="0">
              <a:effectLst/>
            </a:endParaRPr>
          </a:p>
        </p:txBody>
      </p:sp>
      <p:sp>
        <p:nvSpPr>
          <p:cNvPr id="131" name="Google Shape;131;p21"/>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pic>
        <p:nvPicPr>
          <p:cNvPr id="3" name="Imagen 2" descr="Captura de pantalla 2018-10-11 a la(s) 7.32.59 a. m..png"/>
          <p:cNvPicPr>
            <a:picLocks noChangeAspect="1"/>
          </p:cNvPicPr>
          <p:nvPr/>
        </p:nvPicPr>
        <p:blipFill rotWithShape="1">
          <a:blip r:embed="rId3">
            <a:extLst>
              <a:ext uri="{28A0092B-C50C-407E-A947-70E740481C1C}">
                <a14:useLocalDpi xmlns:a14="http://schemas.microsoft.com/office/drawing/2010/main" val="0"/>
              </a:ext>
            </a:extLst>
          </a:blip>
          <a:srcRect t="1639"/>
          <a:stretch/>
        </p:blipFill>
        <p:spPr>
          <a:xfrm>
            <a:off x="1597518" y="2612718"/>
            <a:ext cx="5948965" cy="2499506"/>
          </a:xfrm>
          <a:prstGeom prst="rect">
            <a:avLst/>
          </a:prstGeom>
        </p:spPr>
      </p:pic>
    </p:spTree>
    <p:extLst>
      <p:ext uri="{BB962C8B-B14F-4D97-AF65-F5344CB8AC3E}">
        <p14:creationId xmlns:p14="http://schemas.microsoft.com/office/powerpoint/2010/main" val="2351466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27</a:t>
            </a:fld>
            <a:endParaRPr lang="es-CO"/>
          </a:p>
        </p:txBody>
      </p:sp>
      <p:sp>
        <p:nvSpPr>
          <p:cNvPr id="5" name="Google Shape;121;p21"/>
          <p:cNvSpPr txBox="1">
            <a:spLocks/>
          </p:cNvSpPr>
          <p:nvPr/>
        </p:nvSpPr>
        <p:spPr>
          <a:xfrm>
            <a:off x="749032" y="619457"/>
            <a:ext cx="7500024" cy="6334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s-ES_tradnl" sz="3200" dirty="0">
                <a:solidFill>
                  <a:srgbClr val="FFFFFF"/>
                </a:solidFill>
              </a:rPr>
              <a:t>REFERENCIAS DE LOS PRODUCTOS</a:t>
            </a:r>
          </a:p>
        </p:txBody>
      </p:sp>
      <p:pic>
        <p:nvPicPr>
          <p:cNvPr id="6" name="Imagen 5"/>
          <p:cNvPicPr>
            <a:picLocks noChangeAspect="1"/>
          </p:cNvPicPr>
          <p:nvPr/>
        </p:nvPicPr>
        <p:blipFill>
          <a:blip r:embed="rId2"/>
          <a:stretch>
            <a:fillRect/>
          </a:stretch>
        </p:blipFill>
        <p:spPr>
          <a:xfrm>
            <a:off x="749032" y="1450536"/>
            <a:ext cx="7372350" cy="2962275"/>
          </a:xfrm>
          <a:prstGeom prst="rect">
            <a:avLst/>
          </a:prstGeom>
        </p:spPr>
      </p:pic>
    </p:spTree>
    <p:extLst>
      <p:ext uri="{BB962C8B-B14F-4D97-AF65-F5344CB8AC3E}">
        <p14:creationId xmlns:p14="http://schemas.microsoft.com/office/powerpoint/2010/main" val="1249834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9"/>
          <p:cNvSpPr txBox="1">
            <a:spLocks noGrp="1"/>
          </p:cNvSpPr>
          <p:nvPr>
            <p:ph type="ctrTitle" idx="4294967295"/>
          </p:nvPr>
        </p:nvSpPr>
        <p:spPr>
          <a:xfrm>
            <a:off x="2361750" y="1357900"/>
            <a:ext cx="46749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9600">
                <a:solidFill>
                  <a:srgbClr val="FFFFFF"/>
                </a:solidFill>
              </a:rPr>
              <a:t>Thanks!!</a:t>
            </a:r>
            <a:endParaRPr sz="9600">
              <a:solidFill>
                <a:srgbClr val="FFFFFF"/>
              </a:solidFill>
            </a:endParaRPr>
          </a:p>
        </p:txBody>
      </p:sp>
      <p:sp>
        <p:nvSpPr>
          <p:cNvPr id="330" name="Google Shape;330;p39"/>
          <p:cNvSpPr txBox="1">
            <a:spLocks noGrp="1"/>
          </p:cNvSpPr>
          <p:nvPr>
            <p:ph type="subTitle" idx="4294967295"/>
          </p:nvPr>
        </p:nvSpPr>
        <p:spPr>
          <a:xfrm>
            <a:off x="2380675" y="2775675"/>
            <a:ext cx="4631400" cy="2243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_tradnl" sz="3600" dirty="0">
                <a:solidFill>
                  <a:srgbClr val="000000"/>
                </a:solidFill>
              </a:rPr>
              <a:t>Preguntas</a:t>
            </a:r>
            <a:r>
              <a:rPr lang="en" sz="3600" dirty="0">
                <a:solidFill>
                  <a:srgbClr val="000000"/>
                </a:solidFill>
              </a:rPr>
              <a:t>?</a:t>
            </a:r>
            <a:endParaRPr sz="3600" dirty="0">
              <a:solidFill>
                <a:srgbClr val="000000"/>
              </a:solidFill>
            </a:endParaRPr>
          </a:p>
        </p:txBody>
      </p:sp>
      <p:pic>
        <p:nvPicPr>
          <p:cNvPr id="331" name="Google Shape;331;p39" descr="photo-1434030216411-0b793f4b4173.jpg"/>
          <p:cNvPicPr preferRelativeResize="0"/>
          <p:nvPr/>
        </p:nvPicPr>
        <p:blipFill>
          <a:blip r:embed="rId3">
            <a:alphaModFix/>
          </a:blip>
          <a:stretch>
            <a:fillRect/>
          </a:stretch>
        </p:blipFill>
        <p:spPr>
          <a:xfrm>
            <a:off x="700001" y="1874860"/>
            <a:ext cx="1393800" cy="1393800"/>
          </a:xfrm>
          <a:prstGeom prst="ellipse">
            <a:avLst/>
          </a:prstGeom>
          <a:noFill/>
          <a:ln>
            <a:noFill/>
          </a:ln>
        </p:spPr>
      </p:pic>
      <p:sp>
        <p:nvSpPr>
          <p:cNvPr id="332" name="Google Shape;332;p3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28</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¿Qué es </a:t>
            </a:r>
            <a:r>
              <a:rPr lang="es-MX" dirty="0" err="1"/>
              <a:t>AVNeo</a:t>
            </a:r>
            <a:r>
              <a:rPr lang="es-MX" dirty="0"/>
              <a:t>?</a:t>
            </a:r>
            <a:endParaRPr lang="es-CO" dirty="0"/>
          </a:p>
        </p:txBody>
      </p:sp>
      <p:sp>
        <p:nvSpPr>
          <p:cNvPr id="3" name="Marcador de número de diapositiva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O" smtClean="0"/>
              <a:t>3</a:t>
            </a:fld>
            <a:endParaRPr lang="es-CO"/>
          </a:p>
        </p:txBody>
      </p:sp>
      <p:sp>
        <p:nvSpPr>
          <p:cNvPr id="4" name="Título 1"/>
          <p:cNvSpPr txBox="1">
            <a:spLocks/>
          </p:cNvSpPr>
          <p:nvPr/>
        </p:nvSpPr>
        <p:spPr>
          <a:xfrm>
            <a:off x="841178" y="1285021"/>
            <a:ext cx="7903988" cy="85740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2pPr>
            <a:lvl3pPr marR="0" lvl="2"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3pPr>
            <a:lvl4pPr marR="0" lvl="3"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4pPr>
            <a:lvl5pPr marR="0" lvl="4"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5pPr>
            <a:lvl6pPr marR="0" lvl="5"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6pPr>
            <a:lvl7pPr marR="0" lvl="6"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7pPr>
            <a:lvl8pPr marR="0" lvl="7"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8pPr>
            <a:lvl9pPr marR="0" lvl="8" algn="l" rtl="0">
              <a:lnSpc>
                <a:spcPct val="100000"/>
              </a:lnSpc>
              <a:spcBef>
                <a:spcPts val="0"/>
              </a:spcBef>
              <a:spcAft>
                <a:spcPts val="0"/>
              </a:spcAft>
              <a:buClr>
                <a:srgbClr val="000000"/>
              </a:buClr>
              <a:buSzPts val="2600"/>
              <a:buFont typeface="Titillium Web"/>
              <a:buNone/>
              <a:defRPr sz="2600" b="1" i="0" u="none" strike="noStrike" cap="none">
                <a:solidFill>
                  <a:srgbClr val="000000"/>
                </a:solidFill>
                <a:latin typeface="Titillium Web"/>
                <a:ea typeface="Titillium Web"/>
                <a:cs typeface="Titillium Web"/>
                <a:sym typeface="Titillium Web"/>
              </a:defRPr>
            </a:lvl9pPr>
          </a:lstStyle>
          <a:p>
            <a:r>
              <a:rPr lang="es-MX" sz="1800" b="0" dirty="0"/>
              <a:t>El </a:t>
            </a:r>
            <a:r>
              <a:rPr lang="es-MX" sz="1800" b="0" dirty="0" err="1"/>
              <a:t>OZAKI</a:t>
            </a:r>
            <a:r>
              <a:rPr lang="es-MX" sz="1800" b="0" dirty="0"/>
              <a:t> </a:t>
            </a:r>
            <a:r>
              <a:rPr lang="es-MX" sz="1800" b="0" dirty="0" err="1"/>
              <a:t>Vrec</a:t>
            </a:r>
            <a:r>
              <a:rPr lang="es-MX" sz="1800" b="0" dirty="0"/>
              <a:t> </a:t>
            </a:r>
            <a:r>
              <a:rPr lang="es-MX" sz="1800" b="0" dirty="0" err="1"/>
              <a:t>Sizer</a:t>
            </a:r>
            <a:r>
              <a:rPr lang="es-MX" sz="1800" b="0" dirty="0"/>
              <a:t>™ </a:t>
            </a:r>
            <a:r>
              <a:rPr lang="es-MX" sz="1800" b="0" dirty="0" err="1"/>
              <a:t>System</a:t>
            </a:r>
            <a:r>
              <a:rPr lang="es-MX" sz="1800" b="0" dirty="0"/>
              <a:t> Está diseñado para ayudar al cirujano a medir con precisión el tamaño natural de la abertura de la válvula para determinar el tamaño apropiado de la válvula cardiaca de reemplazo.</a:t>
            </a:r>
          </a:p>
        </p:txBody>
      </p:sp>
    </p:spTree>
    <p:extLst>
      <p:ext uri="{BB962C8B-B14F-4D97-AF65-F5344CB8AC3E}">
        <p14:creationId xmlns:p14="http://schemas.microsoft.com/office/powerpoint/2010/main" val="1582321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body" idx="1"/>
          </p:nvPr>
        </p:nvSpPr>
        <p:spPr>
          <a:xfrm>
            <a:off x="1302691" y="1849258"/>
            <a:ext cx="5404500" cy="2744400"/>
          </a:xfrm>
          <a:prstGeom prst="rect">
            <a:avLst/>
          </a:prstGeom>
        </p:spPr>
        <p:txBody>
          <a:bodyPr spcFirstLastPara="1" wrap="square" lIns="91425" tIns="91425" rIns="91425" bIns="91425" anchor="t" anchorCtr="0">
            <a:noAutofit/>
          </a:bodyPr>
          <a:lstStyle/>
          <a:p>
            <a:pPr marL="0" lvl="0" indent="0">
              <a:buNone/>
            </a:pPr>
            <a:endParaRPr lang="es-ES_tradnl" sz="1800" dirty="0"/>
          </a:p>
          <a:p>
            <a:pPr marL="285750" indent="-285750"/>
            <a:r>
              <a:rPr lang="es-ES_tradnl" sz="1800" dirty="0"/>
              <a:t>No hay problemas de rechazo inmunitario con pericardio autólogo</a:t>
            </a:r>
          </a:p>
          <a:p>
            <a:pPr marL="285750" indent="-285750"/>
            <a:r>
              <a:rPr lang="es-ES_tradnl" sz="1800" dirty="0"/>
              <a:t>VALVA  es más fuerte cuando se usa pericardio autólogo.</a:t>
            </a:r>
          </a:p>
          <a:p>
            <a:pPr marL="285750" indent="-285750"/>
            <a:r>
              <a:rPr lang="es-ES_tradnl" sz="1800" dirty="0"/>
              <a:t>Precio razonable, resultados positivos mas largos en el tiempo.</a:t>
            </a:r>
          </a:p>
          <a:p>
            <a:pPr marL="0" lvl="0" indent="0">
              <a:buNone/>
            </a:pPr>
            <a:endParaRPr lang="es-ES_tradnl" sz="1800" dirty="0"/>
          </a:p>
        </p:txBody>
      </p:sp>
      <p:sp>
        <p:nvSpPr>
          <p:cNvPr id="109" name="Google Shape;109;p1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4" name="Marcador de texto 1"/>
          <p:cNvSpPr txBox="1">
            <a:spLocks/>
          </p:cNvSpPr>
          <p:nvPr/>
        </p:nvSpPr>
        <p:spPr>
          <a:xfrm>
            <a:off x="472946" y="1006104"/>
            <a:ext cx="3139370" cy="555290"/>
          </a:xfrm>
          <a:prstGeom prst="rect">
            <a:avLst/>
          </a:prstGeom>
          <a:solidFill>
            <a:srgbClr val="A34142"/>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1pPr>
            <a:lvl2pPr marL="914400" marR="0" lvl="1"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2pPr>
            <a:lvl3pPr marL="1371600" marR="0" lvl="2"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3pPr>
            <a:lvl4pPr marL="1828800" marR="0" lvl="3"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4pPr>
            <a:lvl5pPr marL="2286000" marR="0" lvl="4"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5pPr>
            <a:lvl6pPr marL="2743200" marR="0" lvl="5"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6pPr>
            <a:lvl7pPr marL="3200400" marR="0" lvl="6"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7pPr>
            <a:lvl8pPr marL="3657600" marR="0" lvl="7"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8pPr>
            <a:lvl9pPr marL="4114800" marR="0" lvl="8"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9pPr>
          </a:lstStyle>
          <a:p>
            <a:pPr marL="38100" indent="0">
              <a:buFont typeface="Titillium Web"/>
              <a:buNone/>
            </a:pPr>
            <a:r>
              <a:rPr lang="es-ES_tradnl" sz="2600" b="1" i="0" dirty="0"/>
              <a:t>Uso del Pericardio</a:t>
            </a:r>
          </a:p>
          <a:p>
            <a:pPr marL="38100" indent="0">
              <a:buFont typeface="Titillium Web"/>
              <a:buNone/>
            </a:pPr>
            <a:r>
              <a:rPr lang="es-ES_tradnl" sz="2600" b="1" i="0" dirty="0" err="1">
                <a:solidFill>
                  <a:schemeClr val="tx1"/>
                </a:solidFill>
              </a:rPr>
              <a:t>Autólogo</a:t>
            </a:r>
            <a:endParaRPr lang="es-ES" sz="2600" b="1" i="0" dirty="0"/>
          </a:p>
        </p:txBody>
      </p:sp>
      <p:grpSp>
        <p:nvGrpSpPr>
          <p:cNvPr id="5" name="Google Shape;448;p42"/>
          <p:cNvGrpSpPr>
            <a:grpSpLocks noChangeAspect="1"/>
          </p:cNvGrpSpPr>
          <p:nvPr/>
        </p:nvGrpSpPr>
        <p:grpSpPr>
          <a:xfrm>
            <a:off x="5645541" y="204237"/>
            <a:ext cx="1716764" cy="1800000"/>
            <a:chOff x="5961125" y="1623900"/>
            <a:chExt cx="427450" cy="448175"/>
          </a:xfrm>
          <a:solidFill>
            <a:schemeClr val="bg1"/>
          </a:solidFill>
        </p:grpSpPr>
        <p:sp>
          <p:nvSpPr>
            <p:cNvPr id="6" name="Google Shape;449;p4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grp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50;p4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grp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51;p42"/>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grp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52;p4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grp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53;p4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grp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54;p4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grp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55;p4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grpFill/>
            <a:ln w="38100"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17331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body" idx="1"/>
          </p:nvPr>
        </p:nvSpPr>
        <p:spPr>
          <a:xfrm>
            <a:off x="1114866" y="2463407"/>
            <a:ext cx="5404500" cy="1596223"/>
          </a:xfrm>
          <a:prstGeom prst="rect">
            <a:avLst/>
          </a:prstGeom>
        </p:spPr>
        <p:txBody>
          <a:bodyPr spcFirstLastPara="1" wrap="square" lIns="91425" tIns="91425" rIns="91425" bIns="91425" anchor="t" anchorCtr="0">
            <a:noAutofit/>
          </a:bodyPr>
          <a:lstStyle/>
          <a:p>
            <a:pPr marL="0" indent="0">
              <a:buNone/>
            </a:pPr>
            <a:r>
              <a:rPr lang="es-ES_tradnl" sz="1800" dirty="0"/>
              <a:t>El </a:t>
            </a:r>
            <a:r>
              <a:rPr lang="es-ES_tradnl" sz="1800" dirty="0" err="1"/>
              <a:t>AVNeo</a:t>
            </a:r>
            <a:r>
              <a:rPr lang="es-ES_tradnl" sz="1800" dirty="0"/>
              <a:t> preserva el movimiento natural de la aorta durante un ciclo cardíaco, las valvas aórticas también se contraen y se expanden en un movimiento dinámico. </a:t>
            </a:r>
          </a:p>
          <a:p>
            <a:pPr marL="0" indent="0">
              <a:buNone/>
            </a:pPr>
            <a:endParaRPr lang="es-ES_tradnl" sz="1800" dirty="0"/>
          </a:p>
        </p:txBody>
      </p:sp>
      <p:sp>
        <p:nvSpPr>
          <p:cNvPr id="109" name="Google Shape;109;p19"/>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4" name="Marcador de texto 1"/>
          <p:cNvSpPr txBox="1">
            <a:spLocks/>
          </p:cNvSpPr>
          <p:nvPr/>
        </p:nvSpPr>
        <p:spPr>
          <a:xfrm>
            <a:off x="577052" y="988444"/>
            <a:ext cx="4263664" cy="555290"/>
          </a:xfrm>
          <a:prstGeom prst="rect">
            <a:avLst/>
          </a:prstGeom>
          <a:solidFill>
            <a:srgbClr val="A34142"/>
          </a:solid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1pPr>
            <a:lvl2pPr marL="914400" marR="0" lvl="1"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2pPr>
            <a:lvl3pPr marL="1371600" marR="0" lvl="2"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3pPr>
            <a:lvl4pPr marL="1828800" marR="0" lvl="3"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4pPr>
            <a:lvl5pPr marL="2286000" marR="0" lvl="4"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5pPr>
            <a:lvl6pPr marL="2743200" marR="0" lvl="5"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6pPr>
            <a:lvl7pPr marL="3200400" marR="0" lvl="6"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7pPr>
            <a:lvl8pPr marL="3657600" marR="0" lvl="7"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8pPr>
            <a:lvl9pPr marL="4114800" marR="0" lvl="8" indent="-419100" algn="l" rtl="0">
              <a:lnSpc>
                <a:spcPct val="100000"/>
              </a:lnSpc>
              <a:spcBef>
                <a:spcPts val="0"/>
              </a:spcBef>
              <a:spcAft>
                <a:spcPts val="0"/>
              </a:spcAft>
              <a:buClr>
                <a:srgbClr val="FFFFFF"/>
              </a:buClr>
              <a:buSzPts val="3000"/>
              <a:buFont typeface="Titillium Web"/>
              <a:buChar char="▹"/>
              <a:defRPr sz="3000" b="0" i="1" u="none" strike="noStrike" cap="none">
                <a:solidFill>
                  <a:srgbClr val="FFFFFF"/>
                </a:solidFill>
                <a:latin typeface="Titillium Web"/>
                <a:ea typeface="Titillium Web"/>
                <a:cs typeface="Titillium Web"/>
                <a:sym typeface="Titillium Web"/>
              </a:defRPr>
            </a:lvl9pPr>
          </a:lstStyle>
          <a:p>
            <a:pPr marL="38100" indent="0">
              <a:buFont typeface="Titillium Web"/>
              <a:buNone/>
            </a:pPr>
            <a:r>
              <a:rPr lang="es-ES_tradnl" sz="2600" b="1" i="0" dirty="0"/>
              <a:t>Conservar</a:t>
            </a:r>
          </a:p>
          <a:p>
            <a:pPr marL="38100" indent="0">
              <a:buFont typeface="Titillium Web"/>
              <a:buNone/>
            </a:pPr>
            <a:r>
              <a:rPr lang="es-ES_tradnl" sz="2600" b="1" i="0" dirty="0">
                <a:solidFill>
                  <a:schemeClr val="tx1"/>
                </a:solidFill>
              </a:rPr>
              <a:t>Movimientos Fisiológicos</a:t>
            </a:r>
            <a:endParaRPr lang="es-ES" sz="2600" b="1" i="0" dirty="0"/>
          </a:p>
        </p:txBody>
      </p:sp>
      <p:grpSp>
        <p:nvGrpSpPr>
          <p:cNvPr id="5" name="Google Shape;762;p42"/>
          <p:cNvGrpSpPr>
            <a:grpSpLocks noChangeAspect="1"/>
          </p:cNvGrpSpPr>
          <p:nvPr/>
        </p:nvGrpSpPr>
        <p:grpSpPr>
          <a:xfrm>
            <a:off x="5581107" y="217585"/>
            <a:ext cx="1876431" cy="1800000"/>
            <a:chOff x="5233525" y="4954450"/>
            <a:chExt cx="538275" cy="516350"/>
          </a:xfrm>
        </p:grpSpPr>
        <p:sp>
          <p:nvSpPr>
            <p:cNvPr id="6" name="Google Shape;763;p42"/>
            <p:cNvSpPr/>
            <p:nvPr/>
          </p:nvSpPr>
          <p:spPr>
            <a:xfrm>
              <a:off x="5637825" y="4954450"/>
              <a:ext cx="89525" cy="89525"/>
            </a:xfrm>
            <a:custGeom>
              <a:avLst/>
              <a:gdLst/>
              <a:ahLst/>
              <a:cxnLst/>
              <a:rect l="l" t="t" r="r" b="b"/>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571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64;p42"/>
            <p:cNvSpPr/>
            <p:nvPr/>
          </p:nvSpPr>
          <p:spPr>
            <a:xfrm>
              <a:off x="5323025" y="4980625"/>
              <a:ext cx="88925" cy="88925"/>
            </a:xfrm>
            <a:custGeom>
              <a:avLst/>
              <a:gdLst/>
              <a:ahLst/>
              <a:cxnLst/>
              <a:rect l="l" t="t" r="r" b="b"/>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571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65;p42"/>
            <p:cNvSpPr/>
            <p:nvPr/>
          </p:nvSpPr>
          <p:spPr>
            <a:xfrm>
              <a:off x="5233525" y="5255225"/>
              <a:ext cx="89525" cy="89525"/>
            </a:xfrm>
            <a:custGeom>
              <a:avLst/>
              <a:gdLst/>
              <a:ahLst/>
              <a:cxnLst/>
              <a:rect l="l" t="t" r="r" b="b"/>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571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66;p42"/>
            <p:cNvSpPr/>
            <p:nvPr/>
          </p:nvSpPr>
          <p:spPr>
            <a:xfrm>
              <a:off x="5453325" y="5382475"/>
              <a:ext cx="88925" cy="88325"/>
            </a:xfrm>
            <a:custGeom>
              <a:avLst/>
              <a:gdLst/>
              <a:ahLst/>
              <a:cxnLst/>
              <a:rect l="l" t="t" r="r" b="b"/>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571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67;p42"/>
            <p:cNvSpPr/>
            <p:nvPr/>
          </p:nvSpPr>
          <p:spPr>
            <a:xfrm>
              <a:off x="5682875" y="5188875"/>
              <a:ext cx="88925" cy="89525"/>
            </a:xfrm>
            <a:custGeom>
              <a:avLst/>
              <a:gdLst/>
              <a:ahLst/>
              <a:cxnLst/>
              <a:rect l="l" t="t" r="r" b="b"/>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571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68;p42"/>
            <p:cNvSpPr/>
            <p:nvPr/>
          </p:nvSpPr>
          <p:spPr>
            <a:xfrm>
              <a:off x="5411925" y="5110925"/>
              <a:ext cx="188775" cy="189400"/>
            </a:xfrm>
            <a:custGeom>
              <a:avLst/>
              <a:gdLst/>
              <a:ahLst/>
              <a:cxnLst/>
              <a:rect l="l" t="t" r="r" b="b"/>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571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69;p42"/>
            <p:cNvSpPr/>
            <p:nvPr/>
          </p:nvSpPr>
          <p:spPr>
            <a:xfrm>
              <a:off x="5367475" y="5025075"/>
              <a:ext cx="81600" cy="105975"/>
            </a:xfrm>
            <a:custGeom>
              <a:avLst/>
              <a:gdLst/>
              <a:ahLst/>
              <a:cxnLst/>
              <a:rect l="l" t="t" r="r" b="b"/>
              <a:pathLst>
                <a:path w="3264" h="4239" fill="none" extrusionOk="0">
                  <a:moveTo>
                    <a:pt x="0" y="1"/>
                  </a:moveTo>
                  <a:lnTo>
                    <a:pt x="3264" y="4238"/>
                  </a:lnTo>
                </a:path>
              </a:pathLst>
            </a:custGeom>
            <a:noFill/>
            <a:ln w="571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70;p42"/>
            <p:cNvSpPr/>
            <p:nvPr/>
          </p:nvSpPr>
          <p:spPr>
            <a:xfrm>
              <a:off x="5567800" y="4999500"/>
              <a:ext cx="115100" cy="133975"/>
            </a:xfrm>
            <a:custGeom>
              <a:avLst/>
              <a:gdLst/>
              <a:ahLst/>
              <a:cxnLst/>
              <a:rect l="l" t="t" r="r" b="b"/>
              <a:pathLst>
                <a:path w="4604" h="5359" fill="none" extrusionOk="0">
                  <a:moveTo>
                    <a:pt x="0" y="5359"/>
                  </a:moveTo>
                  <a:lnTo>
                    <a:pt x="4603" y="1"/>
                  </a:lnTo>
                </a:path>
              </a:pathLst>
            </a:custGeom>
            <a:noFill/>
            <a:ln w="571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71;p42"/>
            <p:cNvSpPr/>
            <p:nvPr/>
          </p:nvSpPr>
          <p:spPr>
            <a:xfrm>
              <a:off x="5600075" y="5217475"/>
              <a:ext cx="127275" cy="16475"/>
            </a:xfrm>
            <a:custGeom>
              <a:avLst/>
              <a:gdLst/>
              <a:ahLst/>
              <a:cxnLst/>
              <a:rect l="l" t="t" r="r" b="b"/>
              <a:pathLst>
                <a:path w="5091" h="659" fill="none" extrusionOk="0">
                  <a:moveTo>
                    <a:pt x="5090" y="658"/>
                  </a:moveTo>
                  <a:lnTo>
                    <a:pt x="0" y="1"/>
                  </a:lnTo>
                </a:path>
              </a:pathLst>
            </a:custGeom>
            <a:noFill/>
            <a:ln w="571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72;p42"/>
            <p:cNvSpPr/>
            <p:nvPr/>
          </p:nvSpPr>
          <p:spPr>
            <a:xfrm>
              <a:off x="5497775" y="5299675"/>
              <a:ext cx="4900" cy="126675"/>
            </a:xfrm>
            <a:custGeom>
              <a:avLst/>
              <a:gdLst/>
              <a:ahLst/>
              <a:cxnLst/>
              <a:rect l="l" t="t" r="r" b="b"/>
              <a:pathLst>
                <a:path w="196" h="5067" fill="none" extrusionOk="0">
                  <a:moveTo>
                    <a:pt x="0" y="5067"/>
                  </a:moveTo>
                  <a:lnTo>
                    <a:pt x="195" y="1"/>
                  </a:lnTo>
                </a:path>
              </a:pathLst>
            </a:custGeom>
            <a:noFill/>
            <a:ln w="571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773;p42"/>
            <p:cNvSpPr/>
            <p:nvPr/>
          </p:nvSpPr>
          <p:spPr>
            <a:xfrm>
              <a:off x="5277975" y="5241825"/>
              <a:ext cx="141275" cy="58500"/>
            </a:xfrm>
            <a:custGeom>
              <a:avLst/>
              <a:gdLst/>
              <a:ahLst/>
              <a:cxnLst/>
              <a:rect l="l" t="t" r="r" b="b"/>
              <a:pathLst>
                <a:path w="5651" h="2340" fill="none" extrusionOk="0">
                  <a:moveTo>
                    <a:pt x="0" y="2339"/>
                  </a:moveTo>
                  <a:lnTo>
                    <a:pt x="5651" y="1"/>
                  </a:lnTo>
                </a:path>
              </a:pathLst>
            </a:custGeom>
            <a:noFill/>
            <a:ln w="571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16738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ctrTitle"/>
          </p:nvPr>
        </p:nvSpPr>
        <p:spPr>
          <a:xfrm>
            <a:off x="826349" y="1519225"/>
            <a:ext cx="6682364"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t-BR" dirty="0"/>
              <a:t>Instrumental y Suturas</a:t>
            </a:r>
            <a:endParaRPr dirty="0"/>
          </a:p>
        </p:txBody>
      </p:sp>
      <p:sp>
        <p:nvSpPr>
          <p:cNvPr id="103" name="Google Shape;103;p1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2" name="Rectángulo 1"/>
          <p:cNvSpPr/>
          <p:nvPr/>
        </p:nvSpPr>
        <p:spPr>
          <a:xfrm>
            <a:off x="447469" y="3814332"/>
            <a:ext cx="7996137" cy="1169551"/>
          </a:xfrm>
          <a:prstGeom prst="rect">
            <a:avLst/>
          </a:prstGeom>
        </p:spPr>
        <p:txBody>
          <a:bodyPr wrap="square">
            <a:spAutoFit/>
          </a:bodyPr>
          <a:lstStyle/>
          <a:p>
            <a:r>
              <a:rPr lang="es-MX" dirty="0"/>
              <a:t>El </a:t>
            </a:r>
            <a:r>
              <a:rPr lang="es-MX" dirty="0" err="1"/>
              <a:t>OZAKI</a:t>
            </a:r>
            <a:r>
              <a:rPr lang="es-MX" dirty="0"/>
              <a:t> </a:t>
            </a:r>
            <a:r>
              <a:rPr lang="es-MX" dirty="0" err="1"/>
              <a:t>VRec</a:t>
            </a:r>
            <a:r>
              <a:rPr lang="es-MX" dirty="0"/>
              <a:t> </a:t>
            </a:r>
            <a:r>
              <a:rPr lang="es-MX" dirty="0" err="1"/>
              <a:t>Sizer</a:t>
            </a:r>
            <a:r>
              <a:rPr lang="es-MX" dirty="0"/>
              <a:t> ™ </a:t>
            </a:r>
            <a:r>
              <a:rPr lang="es-MX" dirty="0" err="1"/>
              <a:t>System</a:t>
            </a:r>
            <a:r>
              <a:rPr lang="es-MX" dirty="0"/>
              <a:t> consta de nueve medidores individuales, de un solo extremo con mango de acero inoxidable y está disponible en un rango de tamaño de 19 a 35 </a:t>
            </a:r>
            <a:r>
              <a:rPr lang="es-MX" dirty="0" err="1"/>
              <a:t>mm.</a:t>
            </a:r>
            <a:r>
              <a:rPr lang="es-MX" dirty="0"/>
              <a:t> Un conjunto de tamaño 13, 15 y 17 mm está disponible por separado, </a:t>
            </a:r>
            <a:r>
              <a:rPr lang="es-MX" dirty="0" err="1"/>
              <a:t>Ref</a:t>
            </a:r>
            <a:r>
              <a:rPr lang="es-MX" dirty="0"/>
              <a:t> JD-001-P.</a:t>
            </a:r>
          </a:p>
          <a:p>
            <a:r>
              <a:rPr lang="es-MX" dirty="0"/>
              <a:t>El sistema (</a:t>
            </a:r>
            <a:r>
              <a:rPr lang="es-MX" dirty="0" err="1"/>
              <a:t>Ref</a:t>
            </a:r>
            <a:r>
              <a:rPr lang="es-MX" dirty="0"/>
              <a:t> JD-001) También incluye la plantilla correspondiente para medir con precisión y recortar pericardio </a:t>
            </a:r>
            <a:r>
              <a:rPr lang="es-MX" dirty="0" err="1"/>
              <a:t>autólogo</a:t>
            </a:r>
            <a:r>
              <a:rPr lang="es-MX" dirty="0"/>
              <a:t> y convertirlo en valvas valvulares.</a:t>
            </a:r>
            <a:endParaRPr lang="es-CO"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p>
            <a:pPr lvl="0"/>
            <a:r>
              <a:rPr lang="es-ES_tradnl" dirty="0"/>
              <a:t>Instrumental </a:t>
            </a:r>
            <a:br>
              <a:rPr lang="es-ES_tradnl" dirty="0"/>
            </a:br>
            <a:r>
              <a:rPr lang="es-ES_tradnl" dirty="0">
                <a:solidFill>
                  <a:srgbClr val="FF004E"/>
                </a:solidFill>
              </a:rPr>
              <a:t>y Suturas</a:t>
            </a:r>
            <a:endParaRPr dirty="0">
              <a:solidFill>
                <a:srgbClr val="FF004E"/>
              </a:solidFill>
            </a:endParaRPr>
          </a:p>
        </p:txBody>
      </p:sp>
      <p:sp>
        <p:nvSpPr>
          <p:cNvPr id="224" name="Google Shape;224;p2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3" name="Imagen 2" descr="Captura de pantalla 2018-10-09 a la(s) 11.06.26 p. 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6839" y="1360540"/>
            <a:ext cx="5218328" cy="3497292"/>
          </a:xfrm>
          <a:prstGeom prst="rect">
            <a:avLst/>
          </a:prstGeom>
        </p:spPr>
      </p:pic>
      <p:sp>
        <p:nvSpPr>
          <p:cNvPr id="5" name="Rectángulo redondeado 4"/>
          <p:cNvSpPr/>
          <p:nvPr/>
        </p:nvSpPr>
        <p:spPr>
          <a:xfrm>
            <a:off x="2025839" y="1743900"/>
            <a:ext cx="1078432" cy="413295"/>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rgbClr val="000000"/>
                </a:solidFill>
              </a:rPr>
              <a:t>Cabeza  de Medidores</a:t>
            </a:r>
            <a:endParaRPr lang="es-ES" sz="1200" dirty="0"/>
          </a:p>
        </p:txBody>
      </p:sp>
      <p:sp>
        <p:nvSpPr>
          <p:cNvPr id="12" name="Rectángulo redondeado 11"/>
          <p:cNvSpPr/>
          <p:nvPr/>
        </p:nvSpPr>
        <p:spPr>
          <a:xfrm>
            <a:off x="5341757" y="1563637"/>
            <a:ext cx="1148995" cy="413295"/>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rgbClr val="000000"/>
                </a:solidFill>
              </a:rPr>
              <a:t>Papel Impreso</a:t>
            </a:r>
            <a:endParaRPr lang="es-ES" sz="1200" dirty="0"/>
          </a:p>
        </p:txBody>
      </p:sp>
      <p:sp>
        <p:nvSpPr>
          <p:cNvPr id="13" name="Rectángulo redondeado 12"/>
          <p:cNvSpPr/>
          <p:nvPr/>
        </p:nvSpPr>
        <p:spPr>
          <a:xfrm>
            <a:off x="4576984" y="3175299"/>
            <a:ext cx="1228409" cy="284627"/>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rgbClr val="000000"/>
                </a:solidFill>
              </a:rPr>
              <a:t>Placa de Petri</a:t>
            </a:r>
            <a:endParaRPr lang="es-ES" sz="1200" dirty="0"/>
          </a:p>
        </p:txBody>
      </p:sp>
      <p:sp>
        <p:nvSpPr>
          <p:cNvPr id="14" name="Rectángulo redondeado 13"/>
          <p:cNvSpPr/>
          <p:nvPr/>
        </p:nvSpPr>
        <p:spPr>
          <a:xfrm>
            <a:off x="2146786" y="4488944"/>
            <a:ext cx="1048197" cy="284627"/>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rgbClr val="000000"/>
                </a:solidFill>
              </a:rPr>
              <a:t>Placas</a:t>
            </a:r>
            <a:endParaRPr lang="es-ES" sz="1200" dirty="0"/>
          </a:p>
        </p:txBody>
      </p:sp>
      <p:sp>
        <p:nvSpPr>
          <p:cNvPr id="15" name="Rectángulo redondeado 14"/>
          <p:cNvSpPr/>
          <p:nvPr/>
        </p:nvSpPr>
        <p:spPr>
          <a:xfrm>
            <a:off x="4051068" y="4499007"/>
            <a:ext cx="1007878" cy="284627"/>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rgbClr val="000000"/>
                </a:solidFill>
              </a:rPr>
              <a:t>Plantilla</a:t>
            </a:r>
            <a:endParaRPr lang="es-ES" sz="1200" dirty="0"/>
          </a:p>
        </p:txBody>
      </p:sp>
      <p:sp>
        <p:nvSpPr>
          <p:cNvPr id="16" name="Rectángulo redondeado 15"/>
          <p:cNvSpPr/>
          <p:nvPr/>
        </p:nvSpPr>
        <p:spPr>
          <a:xfrm>
            <a:off x="5645339" y="4085712"/>
            <a:ext cx="1228409" cy="413295"/>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a:solidFill>
                  <a:srgbClr val="000000"/>
                </a:solidFill>
              </a:rPr>
              <a:t>Bandeja para</a:t>
            </a:r>
          </a:p>
          <a:p>
            <a:pPr algn="ctr"/>
            <a:r>
              <a:rPr lang="es-ES" sz="1200" dirty="0" err="1">
                <a:solidFill>
                  <a:srgbClr val="000000"/>
                </a:solidFill>
              </a:rPr>
              <a:t>Glutaraldehido</a:t>
            </a:r>
            <a:endParaRPr lang="es-ES" sz="1200" dirty="0"/>
          </a:p>
        </p:txBody>
      </p:sp>
      <p:sp>
        <p:nvSpPr>
          <p:cNvPr id="21" name="Google Shape;85;p16"/>
          <p:cNvSpPr txBox="1">
            <a:spLocks/>
          </p:cNvSpPr>
          <p:nvPr/>
        </p:nvSpPr>
        <p:spPr>
          <a:xfrm>
            <a:off x="3680657" y="987128"/>
            <a:ext cx="3322200" cy="38327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ts val="600"/>
              </a:spcBef>
              <a:buClr>
                <a:schemeClr val="dk1"/>
              </a:buClr>
              <a:buSzPts val="1100"/>
            </a:pPr>
            <a:r>
              <a:rPr lang="pt-BR" dirty="0"/>
              <a:t>Kit de único uso</a:t>
            </a:r>
          </a:p>
        </p:txBody>
      </p:sp>
    </p:spTree>
    <p:extLst>
      <p:ext uri="{BB962C8B-B14F-4D97-AF65-F5344CB8AC3E}">
        <p14:creationId xmlns:p14="http://schemas.microsoft.com/office/powerpoint/2010/main" val="136187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p>
            <a:pPr lvl="0"/>
            <a:r>
              <a:rPr lang="es-ES_tradnl" dirty="0"/>
              <a:t>Instrumental </a:t>
            </a:r>
            <a:br>
              <a:rPr lang="es-ES_tradnl" dirty="0"/>
            </a:br>
            <a:r>
              <a:rPr lang="es-ES_tradnl" dirty="0">
                <a:solidFill>
                  <a:srgbClr val="FF004E"/>
                </a:solidFill>
              </a:rPr>
              <a:t>y Suturas</a:t>
            </a:r>
            <a:endParaRPr dirty="0">
              <a:solidFill>
                <a:srgbClr val="FF004E"/>
              </a:solidFill>
            </a:endParaRPr>
          </a:p>
        </p:txBody>
      </p:sp>
      <p:sp>
        <p:nvSpPr>
          <p:cNvPr id="224" name="Google Shape;224;p2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pic>
        <p:nvPicPr>
          <p:cNvPr id="4" name="Imagen 3" descr="Captura de pantalla 2018-10-11 a la(s) 9.55.29 a. 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2516" y="1370401"/>
            <a:ext cx="5314252" cy="3480337"/>
          </a:xfrm>
          <a:prstGeom prst="rect">
            <a:avLst/>
          </a:prstGeom>
        </p:spPr>
      </p:pic>
    </p:spTree>
    <p:extLst>
      <p:ext uri="{BB962C8B-B14F-4D97-AF65-F5344CB8AC3E}">
        <p14:creationId xmlns:p14="http://schemas.microsoft.com/office/powerpoint/2010/main" val="1270319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844425" y="422500"/>
            <a:ext cx="3226800" cy="857400"/>
          </a:xfrm>
          <a:prstGeom prst="rect">
            <a:avLst/>
          </a:prstGeom>
        </p:spPr>
        <p:txBody>
          <a:bodyPr spcFirstLastPara="1" wrap="square" lIns="91425" tIns="91425" rIns="91425" bIns="91425" anchor="t" anchorCtr="0">
            <a:noAutofit/>
          </a:bodyPr>
          <a:lstStyle/>
          <a:p>
            <a:pPr lvl="0"/>
            <a:r>
              <a:rPr lang="es-ES_tradnl" dirty="0"/>
              <a:t>Instrumental </a:t>
            </a:r>
            <a:br>
              <a:rPr lang="es-ES_tradnl" dirty="0"/>
            </a:br>
            <a:r>
              <a:rPr lang="es-ES_tradnl" dirty="0">
                <a:solidFill>
                  <a:srgbClr val="FF004E"/>
                </a:solidFill>
              </a:rPr>
              <a:t>y Suturas</a:t>
            </a:r>
            <a:endParaRPr dirty="0">
              <a:solidFill>
                <a:srgbClr val="FF004E"/>
              </a:solidFill>
            </a:endParaRPr>
          </a:p>
        </p:txBody>
      </p:sp>
      <p:sp>
        <p:nvSpPr>
          <p:cNvPr id="224" name="Google Shape;224;p28"/>
          <p:cNvSpPr txBox="1">
            <a:spLocks noGrp="1"/>
          </p:cNvSpPr>
          <p:nvPr>
            <p:ph type="sldNum" idx="12"/>
          </p:nvPr>
        </p:nvSpPr>
        <p:spPr>
          <a:xfrm>
            <a:off x="84805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2" name="Rectángulo redondeado 11"/>
          <p:cNvSpPr/>
          <p:nvPr/>
        </p:nvSpPr>
        <p:spPr>
          <a:xfrm>
            <a:off x="4192761" y="2188619"/>
            <a:ext cx="2378623" cy="413295"/>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tr-TR" dirty="0">
                <a:solidFill>
                  <a:srgbClr val="000000"/>
                </a:solidFill>
              </a:rPr>
              <a:t>kit de </a:t>
            </a:r>
            <a:r>
              <a:rPr lang="tr-TR" dirty="0" err="1">
                <a:solidFill>
                  <a:srgbClr val="000000"/>
                </a:solidFill>
              </a:rPr>
              <a:t>tamaños</a:t>
            </a:r>
            <a:r>
              <a:rPr lang="tr-TR" dirty="0">
                <a:solidFill>
                  <a:srgbClr val="000000"/>
                </a:solidFill>
              </a:rPr>
              <a:t> </a:t>
            </a:r>
            <a:r>
              <a:rPr lang="tr-TR" dirty="0" err="1">
                <a:solidFill>
                  <a:srgbClr val="000000"/>
                </a:solidFill>
              </a:rPr>
              <a:t>pequeños</a:t>
            </a:r>
            <a:r>
              <a:rPr lang="tr-TR" dirty="0">
                <a:solidFill>
                  <a:srgbClr val="000000"/>
                </a:solidFill>
              </a:rPr>
              <a:t> </a:t>
            </a:r>
          </a:p>
          <a:p>
            <a:r>
              <a:rPr lang="tr-TR" dirty="0">
                <a:solidFill>
                  <a:srgbClr val="000000"/>
                </a:solidFill>
              </a:rPr>
              <a:t>13,15,17 </a:t>
            </a:r>
            <a:endParaRPr lang="tr-TR" dirty="0">
              <a:solidFill>
                <a:srgbClr val="000000"/>
              </a:solidFill>
              <a:effectLst/>
            </a:endParaRPr>
          </a:p>
        </p:txBody>
      </p:sp>
      <p:pic>
        <p:nvPicPr>
          <p:cNvPr id="2" name="Imagen 1" descr="Captura de pantalla 2018-10-09 a la(s) 11.35.05 p. 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8228" y="1422511"/>
            <a:ext cx="1863609" cy="3579863"/>
          </a:xfrm>
          <a:prstGeom prst="rect">
            <a:avLst/>
          </a:prstGeom>
        </p:spPr>
      </p:pic>
      <p:sp>
        <p:nvSpPr>
          <p:cNvPr id="17" name="Rectángulo redondeado 16"/>
          <p:cNvSpPr/>
          <p:nvPr/>
        </p:nvSpPr>
        <p:spPr>
          <a:xfrm>
            <a:off x="4192761" y="3863147"/>
            <a:ext cx="2378623" cy="413295"/>
          </a:xfrm>
          <a:prstGeom prst="round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tr-TR" dirty="0">
                <a:solidFill>
                  <a:srgbClr val="000000"/>
                </a:solidFill>
              </a:rPr>
              <a:t>kit de </a:t>
            </a:r>
            <a:r>
              <a:rPr lang="tr-TR" dirty="0" err="1">
                <a:solidFill>
                  <a:srgbClr val="000000"/>
                </a:solidFill>
              </a:rPr>
              <a:t>tamaños</a:t>
            </a:r>
            <a:r>
              <a:rPr lang="tr-TR" dirty="0">
                <a:solidFill>
                  <a:srgbClr val="000000"/>
                </a:solidFill>
              </a:rPr>
              <a:t> </a:t>
            </a:r>
            <a:r>
              <a:rPr lang="tr-TR" dirty="0" err="1">
                <a:solidFill>
                  <a:srgbClr val="000000"/>
                </a:solidFill>
              </a:rPr>
              <a:t>grandes</a:t>
            </a:r>
            <a:endParaRPr lang="tr-TR" dirty="0">
              <a:solidFill>
                <a:srgbClr val="000000"/>
              </a:solidFill>
            </a:endParaRPr>
          </a:p>
          <a:p>
            <a:r>
              <a:rPr lang="uk-UA" dirty="0">
                <a:solidFill>
                  <a:srgbClr val="000000"/>
                </a:solidFill>
              </a:rPr>
              <a:t>31,33,35 </a:t>
            </a:r>
          </a:p>
          <a:p>
            <a:r>
              <a:rPr lang="tr-TR" dirty="0">
                <a:solidFill>
                  <a:srgbClr val="000000"/>
                </a:solidFill>
              </a:rPr>
              <a:t> </a:t>
            </a:r>
            <a:endParaRPr lang="tr-TR" dirty="0">
              <a:solidFill>
                <a:srgbClr val="000000"/>
              </a:solidFill>
              <a:effectLst/>
            </a:endParaRPr>
          </a:p>
        </p:txBody>
      </p:sp>
      <p:sp>
        <p:nvSpPr>
          <p:cNvPr id="18" name="Google Shape;85;p16"/>
          <p:cNvSpPr txBox="1">
            <a:spLocks/>
          </p:cNvSpPr>
          <p:nvPr/>
        </p:nvSpPr>
        <p:spPr>
          <a:xfrm>
            <a:off x="3771366" y="916451"/>
            <a:ext cx="3322200" cy="38327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spcBef>
                <a:spcPts val="600"/>
              </a:spcBef>
              <a:buClr>
                <a:schemeClr val="dk1"/>
              </a:buClr>
              <a:buSzPts val="1100"/>
            </a:pPr>
            <a:r>
              <a:rPr lang="pt-BR" dirty="0"/>
              <a:t>Acessórios de único uso</a:t>
            </a:r>
          </a:p>
        </p:txBody>
      </p:sp>
    </p:spTree>
    <p:extLst>
      <p:ext uri="{BB962C8B-B14F-4D97-AF65-F5344CB8AC3E}">
        <p14:creationId xmlns:p14="http://schemas.microsoft.com/office/powerpoint/2010/main" val="2289110630"/>
      </p:ext>
    </p:extLst>
  </p:cSld>
  <p:clrMapOvr>
    <a:masterClrMapping/>
  </p:clrMapOvr>
</p:sld>
</file>

<file path=ppt/theme/theme1.xml><?xml version="1.0" encoding="utf-8"?>
<a:theme xmlns:a="http://schemas.openxmlformats.org/drawingml/2006/main" name="Fidel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cea6663-7c9e-4d3b-bc1a-5549496b9902" xsi:nil="true"/>
    <lcf76f155ced4ddcb4097134ff3c332f xmlns="749581b6-1f9e-4b60-b20a-261c35fa36c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DA2C9A7C4B5A8F45858B5772FE0DCF65" ma:contentTypeVersion="13" ma:contentTypeDescription="Crear nuevo documento." ma:contentTypeScope="" ma:versionID="5d85f3b49b3fa1c17e3990f2e70ce9fd">
  <xsd:schema xmlns:xsd="http://www.w3.org/2001/XMLSchema" xmlns:xs="http://www.w3.org/2001/XMLSchema" xmlns:p="http://schemas.microsoft.com/office/2006/metadata/properties" xmlns:ns2="749581b6-1f9e-4b60-b20a-261c35fa36cd" xmlns:ns3="bcea6663-7c9e-4d3b-bc1a-5549496b9902" targetNamespace="http://schemas.microsoft.com/office/2006/metadata/properties" ma:root="true" ma:fieldsID="a3d149f8ed673a9c68b0725ce7298aad" ns2:_="" ns3:_="">
    <xsd:import namespace="749581b6-1f9e-4b60-b20a-261c35fa36cd"/>
    <xsd:import namespace="bcea6663-7c9e-4d3b-bc1a-5549496b99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9581b6-1f9e-4b60-b20a-261c35fa36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Etiquetas de imagen" ma:readOnly="false" ma:fieldId="{5cf76f15-5ced-4ddc-b409-7134ff3c332f}" ma:taxonomyMulti="true" ma:sspId="e0c6ad71-e768-40b0-bb1f-93d3d746b0f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ea6663-7c9e-4d3b-bc1a-5549496b9902"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TaxCatchAll" ma:index="17" nillable="true" ma:displayName="Taxonomy Catch All Column" ma:hidden="true" ma:list="{32cd22d4-fa1d-4963-9d3a-5048bdabebab}" ma:internalName="TaxCatchAll" ma:showField="CatchAllData" ma:web="bcea6663-7c9e-4d3b-bc1a-5549496b99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BECC04-C4CE-4BA4-8433-362B0358BFB4}">
  <ds:schemaRefs>
    <ds:schemaRef ds:uri="http://schemas.microsoft.com/sharepoint/v3/contenttype/forms"/>
  </ds:schemaRefs>
</ds:datastoreItem>
</file>

<file path=customXml/itemProps2.xml><?xml version="1.0" encoding="utf-8"?>
<ds:datastoreItem xmlns:ds="http://schemas.openxmlformats.org/officeDocument/2006/customXml" ds:itemID="{B14BC88C-40FA-48E2-8738-E96AED0BDB5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AEA0792-54C9-4AD2-B23E-AD9E220D05F6}"/>
</file>

<file path=docProps/app.xml><?xml version="1.0" encoding="utf-8"?>
<Properties xmlns="http://schemas.openxmlformats.org/officeDocument/2006/extended-properties" xmlns:vt="http://schemas.openxmlformats.org/officeDocument/2006/docPropsVTypes">
  <TotalTime>930</TotalTime>
  <Words>1240</Words>
  <Application>Microsoft Office PowerPoint</Application>
  <PresentationFormat>Presentación en pantalla (16:9)</PresentationFormat>
  <Paragraphs>144</Paragraphs>
  <Slides>28</Slides>
  <Notes>26</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Fidele template</vt:lpstr>
      <vt:lpstr>    AV Neo  Tecnica de Ozaki </vt:lpstr>
      <vt:lpstr>Maps</vt:lpstr>
      <vt:lpstr>¿Qué es AVNeo?</vt:lpstr>
      <vt:lpstr>Presentación de PowerPoint</vt:lpstr>
      <vt:lpstr>Presentación de PowerPoint</vt:lpstr>
      <vt:lpstr>Instrumental y Suturas</vt:lpstr>
      <vt:lpstr>Instrumental  y Suturas</vt:lpstr>
      <vt:lpstr>Instrumental  y Suturas</vt:lpstr>
      <vt:lpstr>Instrumental  y Suturas</vt:lpstr>
      <vt:lpstr>2. Casos Tricuspideos</vt:lpstr>
      <vt:lpstr>Recolectar al menos 7cm x 8cm  de pericardio</vt:lpstr>
      <vt:lpstr>Fijación del Pericardio</vt:lpstr>
      <vt:lpstr>GLUTARALDEHIDO</vt:lpstr>
      <vt:lpstr>REMOVER PATOLOGÍA</vt:lpstr>
      <vt:lpstr>Medición </vt:lpstr>
      <vt:lpstr>Marcar el Pericardio </vt:lpstr>
      <vt:lpstr>Marcar el Pericardio </vt:lpstr>
      <vt:lpstr>Recorte de Pericardio</vt:lpstr>
      <vt:lpstr>Cúspides Recortadas</vt:lpstr>
      <vt:lpstr>Presentación de PowerPoint</vt:lpstr>
      <vt:lpstr>Comisuras </vt:lpstr>
      <vt:lpstr>Refuerzo con Pledgets</vt:lpstr>
      <vt:lpstr>3. Casos Bicuspideos</vt:lpstr>
      <vt:lpstr>Pasos  Importantes</vt:lpstr>
      <vt:lpstr>Tipos de Válvulas Bicuspide</vt:lpstr>
      <vt:lpstr>Definir punto de referencia</vt:lpstr>
      <vt:lpstr>Presentación de PowerPoint</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 Neo  Procedimiento  Tricuspide / Bicuspide</dc:title>
  <dc:creator>Naitty Gómez</dc:creator>
  <cp:lastModifiedBy>Naitty Gómez</cp:lastModifiedBy>
  <cp:revision>109</cp:revision>
  <dcterms:modified xsi:type="dcterms:W3CDTF">2022-06-08T21:37:15Z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0x010100DA2C9A7C4B5A8F45858B5772FE0DCF65</vt:lpwstr>
  </property>
</Properties>
</file>